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sldIdLst>
    <p:sldId id="273" r:id="rId2"/>
    <p:sldId id="274" r:id="rId3"/>
    <p:sldId id="275" r:id="rId4"/>
    <p:sldId id="276" r:id="rId5"/>
    <p:sldId id="259" r:id="rId6"/>
    <p:sldId id="287" r:id="rId7"/>
    <p:sldId id="264" r:id="rId8"/>
    <p:sldId id="266" r:id="rId9"/>
    <p:sldId id="268" r:id="rId10"/>
    <p:sldId id="270" r:id="rId11"/>
    <p:sldId id="263" r:id="rId12"/>
    <p:sldId id="284" r:id="rId13"/>
    <p:sldId id="258" r:id="rId14"/>
    <p:sldId id="256" r:id="rId15"/>
    <p:sldId id="262" r:id="rId16"/>
    <p:sldId id="260" r:id="rId17"/>
    <p:sldId id="289" r:id="rId18"/>
    <p:sldId id="277" r:id="rId19"/>
    <p:sldId id="281" r:id="rId20"/>
    <p:sldId id="285" r:id="rId21"/>
    <p:sldId id="290" r:id="rId22"/>
    <p:sldId id="286" r:id="rId23"/>
    <p:sldId id="279" r:id="rId24"/>
    <p:sldId id="282" r:id="rId25"/>
  </p:sldIdLst>
  <p:sldSz cx="9144000" cy="6858000" type="screen4x3"/>
  <p:notesSz cx="6797675" cy="9928225"/>
  <p:defaultTextStyle>
    <a:defPPr>
      <a:defRPr lang="fr-FR"/>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Style moyen 2 - Accentuation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Style moyen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D7AC3CCA-C797-4891-BE02-D94E43425B78}" styleName="Style moyen 4">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w="12700" cmpd="sng">
              <a:solidFill>
                <a:schemeClr val="dk1"/>
              </a:solid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tcStyle>
    </a:lastCol>
    <a:firstCol>
      <a:tcTxStyle b="on"/>
      <a:tcStyle>
        <a:tcBdr/>
      </a:tcStyle>
    </a:firstCol>
    <a:lastRow>
      <a:tcTxStyle b="on"/>
      <a:tcStyle>
        <a:tcBdr>
          <a:top>
            <a:ln w="25400" cmpd="sng">
              <a:solidFill>
                <a:schemeClr val="dk1"/>
              </a:solidFill>
            </a:ln>
          </a:top>
        </a:tcBdr>
        <a:fill>
          <a:solidFill>
            <a:schemeClr val="dk1">
              <a:tint val="20000"/>
            </a:schemeClr>
          </a:solidFill>
        </a:fill>
      </a:tcStyle>
    </a:lastRow>
    <a:firstRow>
      <a:tcTxStyle b="on"/>
      <a:tcStyle>
        <a:tcBdr/>
        <a:fill>
          <a:solidFill>
            <a:schemeClr val="dk1">
              <a:tint val="20000"/>
            </a:schemeClr>
          </a:solidFill>
        </a:fill>
      </a:tcStyle>
    </a:firstRow>
  </a:tblStyle>
  <a:tblStyle styleId="{2A488322-F2BA-4B5B-9748-0D474271808F}" styleName="Style moyen 3 - Accentuation 6">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6"/>
          </a:solidFill>
        </a:fill>
      </a:tcStyle>
    </a:lastCol>
    <a:firstCol>
      <a:tcTxStyle b="on">
        <a:fontRef idx="minor">
          <a:scrgbClr r="0" g="0" b="0"/>
        </a:fontRef>
        <a:schemeClr val="lt1"/>
      </a:tcTxStyle>
      <a:tcStyle>
        <a:tcBdr/>
        <a:fill>
          <a:solidFill>
            <a:schemeClr val="accent6"/>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6"/>
          </a:solidFill>
        </a:fill>
      </a:tcStyle>
    </a:firstRow>
  </a:tblStyle>
  <a:tblStyle styleId="{69CF1AB2-1976-4502-BF36-3FF5EA218861}" styleName="Style moyen 4 - Accentuation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25400" cmpd="sng">
              <a:solidFill>
                <a:schemeClr val="accent1"/>
              </a:solidFill>
            </a:ln>
          </a:top>
        </a:tcBdr>
        <a:fill>
          <a:solidFill>
            <a:schemeClr val="accent1">
              <a:tint val="20000"/>
            </a:schemeClr>
          </a:solidFill>
        </a:fill>
      </a:tcStyle>
    </a:lastRow>
    <a:firstRow>
      <a:tcTxStyle b="on"/>
      <a:tcStyle>
        <a:tcBdr/>
        <a:fill>
          <a:solidFill>
            <a:schemeClr val="accent1">
              <a:tint val="20000"/>
            </a:schemeClr>
          </a:solidFill>
        </a:fill>
      </a:tcStyle>
    </a:firstRow>
  </a:tblStyle>
  <a:tblStyle styleId="{74C1A8A3-306A-4EB7-A6B1-4F7E0EB9C5D6}" styleName="Style moyen 3 - Accentuation 5">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5"/>
          </a:solidFill>
        </a:fill>
      </a:tcStyle>
    </a:lastCol>
    <a:firstCol>
      <a:tcTxStyle b="on">
        <a:fontRef idx="minor">
          <a:scrgbClr r="0" g="0" b="0"/>
        </a:fontRef>
        <a:schemeClr val="lt1"/>
      </a:tcTxStyle>
      <a:tcStyle>
        <a:tcBdr/>
        <a:fill>
          <a:solidFill>
            <a:schemeClr val="accent5"/>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5"/>
          </a:solidFill>
        </a:fill>
      </a:tcStyle>
    </a:firstRow>
  </a:tblStyle>
  <a:tblStyle styleId="{93296810-A885-4BE3-A3E7-6D5BEEA58F35}" styleName="Style moyen 2 - Accentuation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7DF18680-E054-41AD-8BC1-D1AEF772440D}" styleName="Style moyen 2 - Accentuation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00A15C55-8517-42AA-B614-E9B94910E393}" styleName="Style moyen 2 - Accentuation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F5AB1C69-6EDB-4FF4-983F-18BD219EF322}" styleName="Style moyen 2 - Accentuation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72833802-FEF1-4C79-8D5D-14CF1EAF98D9}" styleName="Style léger 2 - Accentuation 2">
    <a:wholeTbl>
      <a:tcTxStyle>
        <a:fontRef idx="minor">
          <a:scrgbClr r="0" g="0" b="0"/>
        </a:fontRef>
        <a:schemeClr val="tx1"/>
      </a:tcTxStyle>
      <a:tcStyle>
        <a:tcBdr>
          <a:left>
            <a:lnRef idx="1">
              <a:schemeClr val="accent2"/>
            </a:lnRef>
          </a:left>
          <a:right>
            <a:lnRef idx="1">
              <a:schemeClr val="accent2"/>
            </a:lnRef>
          </a:right>
          <a:top>
            <a:lnRef idx="1">
              <a:schemeClr val="accent2"/>
            </a:lnRef>
          </a:top>
          <a:bottom>
            <a:lnRef idx="1">
              <a:schemeClr val="accent2"/>
            </a:lnRef>
          </a:bottom>
          <a:insideH>
            <a:ln>
              <a:noFill/>
            </a:ln>
          </a:insideH>
          <a:insideV>
            <a:ln>
              <a:noFill/>
            </a:ln>
          </a:insideV>
        </a:tcBdr>
        <a:fill>
          <a:noFill/>
        </a:fill>
      </a:tcStyle>
    </a:wholeTbl>
    <a:band1H>
      <a:tcStyle>
        <a:tcBdr>
          <a:top>
            <a:lnRef idx="1">
              <a:schemeClr val="accent2"/>
            </a:lnRef>
          </a:top>
          <a:bottom>
            <a:lnRef idx="1">
              <a:schemeClr val="accent2"/>
            </a:lnRef>
          </a:bottom>
        </a:tcBdr>
      </a:tcStyle>
    </a:band1H>
    <a:band1V>
      <a:tcStyle>
        <a:tcBdr>
          <a:left>
            <a:lnRef idx="1">
              <a:schemeClr val="accent2"/>
            </a:lnRef>
          </a:left>
          <a:right>
            <a:lnRef idx="1">
              <a:schemeClr val="accent2"/>
            </a:lnRef>
          </a:right>
        </a:tcBdr>
      </a:tcStyle>
    </a:band1V>
    <a:band2V>
      <a:tcStyle>
        <a:tcBdr>
          <a:left>
            <a:lnRef idx="1">
              <a:schemeClr val="accent2"/>
            </a:lnRef>
          </a:left>
          <a:right>
            <a:lnRef idx="1">
              <a:schemeClr val="accent2"/>
            </a:lnRef>
          </a:right>
        </a:tcBdr>
      </a:tcStyle>
    </a:band2V>
    <a:lastCol>
      <a:tcTxStyle b="on"/>
      <a:tcStyle>
        <a:tcBdr/>
      </a:tcStyle>
    </a:lastCol>
    <a:firstCol>
      <a:tcTxStyle b="on"/>
      <a:tcStyle>
        <a:tcBdr/>
      </a:tcStyle>
    </a:firstCol>
    <a:lastRow>
      <a:tcTxStyle b="on"/>
      <a:tcStyle>
        <a:tcBdr>
          <a:top>
            <a:ln w="50800" cmpd="dbl">
              <a:solidFill>
                <a:schemeClr val="accent2"/>
              </a:solidFill>
            </a:ln>
          </a:top>
        </a:tcBdr>
      </a:tcStyle>
    </a:lastRow>
    <a:firstRow>
      <a:tcTxStyle b="on">
        <a:fontRef idx="minor">
          <a:scrgbClr r="0" g="0" b="0"/>
        </a:fontRef>
        <a:schemeClr val="bg1"/>
      </a:tcTxStyle>
      <a:tcStyle>
        <a:tcBdr/>
        <a:fillRef idx="1">
          <a:schemeClr val="accent2"/>
        </a:fillRef>
      </a:tcStyle>
    </a:firstRow>
  </a:tblStyle>
  <a:tblStyle styleId="{F2DE63D5-997A-4646-A377-4702673A728D}" styleName="Style léger 2 - Accentuation 3">
    <a:wholeTbl>
      <a:tcTxStyle>
        <a:fontRef idx="minor">
          <a:scrgbClr r="0" g="0" b="0"/>
        </a:fontRef>
        <a:schemeClr val="tx1"/>
      </a:tcTxStyle>
      <a:tcStyle>
        <a:tcBdr>
          <a:left>
            <a:lnRef idx="1">
              <a:schemeClr val="accent3"/>
            </a:lnRef>
          </a:left>
          <a:right>
            <a:lnRef idx="1">
              <a:schemeClr val="accent3"/>
            </a:lnRef>
          </a:right>
          <a:top>
            <a:lnRef idx="1">
              <a:schemeClr val="accent3"/>
            </a:lnRef>
          </a:top>
          <a:bottom>
            <a:lnRef idx="1">
              <a:schemeClr val="accent3"/>
            </a:lnRef>
          </a:bottom>
          <a:insideH>
            <a:ln>
              <a:noFill/>
            </a:ln>
          </a:insideH>
          <a:insideV>
            <a:ln>
              <a:noFill/>
            </a:ln>
          </a:insideV>
        </a:tcBdr>
        <a:fill>
          <a:noFill/>
        </a:fill>
      </a:tcStyle>
    </a:wholeTbl>
    <a:band1H>
      <a:tcStyle>
        <a:tcBdr>
          <a:top>
            <a:lnRef idx="1">
              <a:schemeClr val="accent3"/>
            </a:lnRef>
          </a:top>
          <a:bottom>
            <a:lnRef idx="1">
              <a:schemeClr val="accent3"/>
            </a:lnRef>
          </a:bottom>
        </a:tcBdr>
      </a:tcStyle>
    </a:band1H>
    <a:band1V>
      <a:tcStyle>
        <a:tcBdr>
          <a:left>
            <a:lnRef idx="1">
              <a:schemeClr val="accent3"/>
            </a:lnRef>
          </a:left>
          <a:right>
            <a:lnRef idx="1">
              <a:schemeClr val="accent3"/>
            </a:lnRef>
          </a:right>
        </a:tcBdr>
      </a:tcStyle>
    </a:band1V>
    <a:band2V>
      <a:tcStyle>
        <a:tcBdr>
          <a:left>
            <a:lnRef idx="1">
              <a:schemeClr val="accent3"/>
            </a:lnRef>
          </a:left>
          <a:right>
            <a:lnRef idx="1">
              <a:schemeClr val="accent3"/>
            </a:lnRef>
          </a:right>
        </a:tcBdr>
      </a:tcStyle>
    </a:band2V>
    <a:lastCol>
      <a:tcTxStyle b="on"/>
      <a:tcStyle>
        <a:tcBdr/>
      </a:tcStyle>
    </a:lastCol>
    <a:firstCol>
      <a:tcTxStyle b="on"/>
      <a:tcStyle>
        <a:tcBdr/>
      </a:tcStyle>
    </a:firstCol>
    <a:lastRow>
      <a:tcTxStyle b="on"/>
      <a:tcStyle>
        <a:tcBdr>
          <a:top>
            <a:ln w="50800" cmpd="dbl">
              <a:solidFill>
                <a:schemeClr val="accent3"/>
              </a:solidFill>
            </a:ln>
          </a:top>
        </a:tcBdr>
      </a:tcStyle>
    </a:lastRow>
    <a:firstRow>
      <a:tcTxStyle b="on">
        <a:fontRef idx="minor">
          <a:scrgbClr r="0" g="0" b="0"/>
        </a:fontRef>
        <a:schemeClr val="bg1"/>
      </a:tcTxStyle>
      <a:tcStyle>
        <a:tcBdr/>
        <a:fillRef idx="1">
          <a:schemeClr val="accent3"/>
        </a:fillRef>
      </a:tcStyle>
    </a:firstRow>
  </a:tblStyle>
  <a:tblStyle styleId="{17292A2E-F333-43FB-9621-5CBBE7FDCDCB}" styleName="Style léger 2 - Accentuation 4">
    <a:wholeTbl>
      <a:tcTxStyle>
        <a:fontRef idx="minor">
          <a:scrgbClr r="0" g="0" b="0"/>
        </a:fontRef>
        <a:schemeClr val="tx1"/>
      </a:tcTxStyle>
      <a:tcStyle>
        <a:tcBdr>
          <a:left>
            <a:lnRef idx="1">
              <a:schemeClr val="accent4"/>
            </a:lnRef>
          </a:left>
          <a:right>
            <a:lnRef idx="1">
              <a:schemeClr val="accent4"/>
            </a:lnRef>
          </a:right>
          <a:top>
            <a:lnRef idx="1">
              <a:schemeClr val="accent4"/>
            </a:lnRef>
          </a:top>
          <a:bottom>
            <a:lnRef idx="1">
              <a:schemeClr val="accent4"/>
            </a:lnRef>
          </a:bottom>
          <a:insideH>
            <a:ln>
              <a:noFill/>
            </a:ln>
          </a:insideH>
          <a:insideV>
            <a:ln>
              <a:noFill/>
            </a:ln>
          </a:insideV>
        </a:tcBdr>
        <a:fill>
          <a:noFill/>
        </a:fill>
      </a:tcStyle>
    </a:wholeTbl>
    <a:band1H>
      <a:tcStyle>
        <a:tcBdr>
          <a:top>
            <a:lnRef idx="1">
              <a:schemeClr val="accent4"/>
            </a:lnRef>
          </a:top>
          <a:bottom>
            <a:lnRef idx="1">
              <a:schemeClr val="accent4"/>
            </a:lnRef>
          </a:bottom>
        </a:tcBdr>
      </a:tcStyle>
    </a:band1H>
    <a:band1V>
      <a:tcStyle>
        <a:tcBdr>
          <a:left>
            <a:lnRef idx="1">
              <a:schemeClr val="accent4"/>
            </a:lnRef>
          </a:left>
          <a:right>
            <a:lnRef idx="1">
              <a:schemeClr val="accent4"/>
            </a:lnRef>
          </a:right>
        </a:tcBdr>
      </a:tcStyle>
    </a:band1V>
    <a:band2V>
      <a:tcStyle>
        <a:tcBdr>
          <a:left>
            <a:lnRef idx="1">
              <a:schemeClr val="accent4"/>
            </a:lnRef>
          </a:left>
          <a:right>
            <a:lnRef idx="1">
              <a:schemeClr val="accent4"/>
            </a:lnRef>
          </a:right>
        </a:tcBdr>
      </a:tcStyle>
    </a:band2V>
    <a:lastCol>
      <a:tcTxStyle b="on"/>
      <a:tcStyle>
        <a:tcBdr/>
      </a:tcStyle>
    </a:lastCol>
    <a:firstCol>
      <a:tcTxStyle b="on"/>
      <a:tcStyle>
        <a:tcBdr/>
      </a:tcStyle>
    </a:firstCol>
    <a:lastRow>
      <a:tcTxStyle b="on"/>
      <a:tcStyle>
        <a:tcBdr>
          <a:top>
            <a:ln w="50800" cmpd="dbl">
              <a:solidFill>
                <a:schemeClr val="accent4"/>
              </a:solidFill>
            </a:ln>
          </a:top>
        </a:tcBdr>
      </a:tcStyle>
    </a:lastRow>
    <a:firstRow>
      <a:tcTxStyle b="on">
        <a:fontRef idx="minor">
          <a:scrgbClr r="0" g="0" b="0"/>
        </a:fontRef>
        <a:schemeClr val="bg1"/>
      </a:tcTxStyle>
      <a:tcStyle>
        <a:tcBdr/>
        <a:fillRef idx="1">
          <a:schemeClr val="accent4"/>
        </a:fillRef>
      </a:tcStyle>
    </a:firstRow>
  </a:tblStyle>
  <a:tblStyle styleId="{5A111915-BE36-4E01-A7E5-04B1672EAD32}" styleName="Style léger 2 - Accentuation 5">
    <a:wholeTbl>
      <a:tcTxStyle>
        <a:fontRef idx="minor">
          <a:scrgbClr r="0" g="0" b="0"/>
        </a:fontRef>
        <a:schemeClr val="tx1"/>
      </a:tcTxStyle>
      <a:tcStyle>
        <a:tcBdr>
          <a:left>
            <a:lnRef idx="1">
              <a:schemeClr val="accent5"/>
            </a:lnRef>
          </a:left>
          <a:right>
            <a:lnRef idx="1">
              <a:schemeClr val="accent5"/>
            </a:lnRef>
          </a:right>
          <a:top>
            <a:lnRef idx="1">
              <a:schemeClr val="accent5"/>
            </a:lnRef>
          </a:top>
          <a:bottom>
            <a:lnRef idx="1">
              <a:schemeClr val="accent5"/>
            </a:lnRef>
          </a:bottom>
          <a:insideH>
            <a:ln>
              <a:noFill/>
            </a:ln>
          </a:insideH>
          <a:insideV>
            <a:ln>
              <a:noFill/>
            </a:ln>
          </a:insideV>
        </a:tcBdr>
        <a:fill>
          <a:noFill/>
        </a:fill>
      </a:tcStyle>
    </a:wholeTbl>
    <a:band1H>
      <a:tcStyle>
        <a:tcBdr>
          <a:top>
            <a:lnRef idx="1">
              <a:schemeClr val="accent5"/>
            </a:lnRef>
          </a:top>
          <a:bottom>
            <a:lnRef idx="1">
              <a:schemeClr val="accent5"/>
            </a:lnRef>
          </a:bottom>
        </a:tcBdr>
      </a:tcStyle>
    </a:band1H>
    <a:band1V>
      <a:tcStyle>
        <a:tcBdr>
          <a:left>
            <a:lnRef idx="1">
              <a:schemeClr val="accent5"/>
            </a:lnRef>
          </a:left>
          <a:right>
            <a:lnRef idx="1">
              <a:schemeClr val="accent5"/>
            </a:lnRef>
          </a:right>
        </a:tcBdr>
      </a:tcStyle>
    </a:band1V>
    <a:band2V>
      <a:tcStyle>
        <a:tcBdr>
          <a:left>
            <a:lnRef idx="1">
              <a:schemeClr val="accent5"/>
            </a:lnRef>
          </a:left>
          <a:right>
            <a:lnRef idx="1">
              <a:schemeClr val="accent5"/>
            </a:lnRef>
          </a:right>
        </a:tcBdr>
      </a:tcStyle>
    </a:band2V>
    <a:lastCol>
      <a:tcTxStyle b="on"/>
      <a:tcStyle>
        <a:tcBdr/>
      </a:tcStyle>
    </a:lastCol>
    <a:firstCol>
      <a:tcTxStyle b="on"/>
      <a:tcStyle>
        <a:tcBdr/>
      </a:tcStyle>
    </a:firstCol>
    <a:lastRow>
      <a:tcTxStyle b="on"/>
      <a:tcStyle>
        <a:tcBdr>
          <a:top>
            <a:ln w="50800" cmpd="dbl">
              <a:solidFill>
                <a:schemeClr val="accent5"/>
              </a:solidFill>
            </a:ln>
          </a:top>
        </a:tcBdr>
      </a:tcStyle>
    </a:lastRow>
    <a:firstRow>
      <a:tcTxStyle b="on">
        <a:fontRef idx="minor">
          <a:scrgbClr r="0" g="0" b="0"/>
        </a:fontRef>
        <a:schemeClr val="bg1"/>
      </a:tcTxStyle>
      <a:tcStyle>
        <a:tcBdr/>
        <a:fillRef idx="1">
          <a:schemeClr val="accent5"/>
        </a:fillRef>
      </a:tcStyle>
    </a:firstRow>
  </a:tblStyle>
  <a:tblStyle styleId="{5940675A-B579-460E-94D1-54222C63F5DA}" styleName="Aucun style, grille du tableau">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620"/>
    <p:restoredTop sz="99814" autoAdjust="0"/>
  </p:normalViewPr>
  <p:slideViewPr>
    <p:cSldViewPr snapToGrid="0" snapToObjects="1">
      <p:cViewPr varScale="1">
        <p:scale>
          <a:sx n="114" d="100"/>
          <a:sy n="114" d="100"/>
        </p:scale>
        <p:origin x="1524" y="102"/>
      </p:cViewPr>
      <p:guideLst>
        <p:guide orient="horz" pos="2160"/>
        <p:guide pos="2880"/>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viewProps" Target="view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re 1"/>
          <p:cNvSpPr>
            <a:spLocks noGrp="1"/>
          </p:cNvSpPr>
          <p:nvPr>
            <p:ph type="ctrTitle"/>
          </p:nvPr>
        </p:nvSpPr>
        <p:spPr>
          <a:xfrm>
            <a:off x="685800" y="2130425"/>
            <a:ext cx="7772400" cy="1470025"/>
          </a:xfrm>
        </p:spPr>
        <p:txBody>
          <a:bodyPr/>
          <a:lstStyle/>
          <a:p>
            <a:r>
              <a:rPr lang="fr-CH"/>
              <a:t>Cliquez et modifiez le titre</a:t>
            </a:r>
            <a:endParaRPr lang="fr-FR"/>
          </a:p>
        </p:txBody>
      </p:sp>
      <p:sp>
        <p:nvSpPr>
          <p:cNvPr id="3" name="Sous-titr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fr-CH"/>
              <a:t>Cliquez pour modifier le style des sous-titres du masque</a:t>
            </a:r>
            <a:endParaRPr lang="fr-FR"/>
          </a:p>
        </p:txBody>
      </p:sp>
      <p:sp>
        <p:nvSpPr>
          <p:cNvPr id="4" name="Espace réservé de la date 3"/>
          <p:cNvSpPr>
            <a:spLocks noGrp="1"/>
          </p:cNvSpPr>
          <p:nvPr>
            <p:ph type="dt" sz="half" idx="10"/>
          </p:nvPr>
        </p:nvSpPr>
        <p:spPr/>
        <p:txBody>
          <a:bodyPr/>
          <a:lstStyle/>
          <a:p>
            <a:fld id="{AF6A7F98-7CA1-9847-90AF-3E4DCE030F53}" type="datetimeFigureOut">
              <a:rPr lang="fr-FR" smtClean="0"/>
              <a:t>02/12/2020</a:t>
            </a:fld>
            <a:endParaRPr lang="fr-F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02C4B581-8AD7-AA48-A821-BAAACC4826A5}" type="slidenum">
              <a:rPr lang="fr-FR" smtClean="0"/>
              <a:t>‹N°›</a:t>
            </a:fld>
            <a:endParaRPr lang="fr-FR"/>
          </a:p>
        </p:txBody>
      </p:sp>
    </p:spTree>
    <p:extLst>
      <p:ext uri="{BB962C8B-B14F-4D97-AF65-F5344CB8AC3E}">
        <p14:creationId xmlns:p14="http://schemas.microsoft.com/office/powerpoint/2010/main" val="302936835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CH"/>
              <a:t>Cliquez et modifiez le titre</a:t>
            </a:r>
            <a:endParaRPr lang="fr-FR"/>
          </a:p>
        </p:txBody>
      </p:sp>
      <p:sp>
        <p:nvSpPr>
          <p:cNvPr id="3" name="Espace réservé du texte vertical 2"/>
          <p:cNvSpPr>
            <a:spLocks noGrp="1"/>
          </p:cNvSpPr>
          <p:nvPr>
            <p:ph type="body" orient="vert" idx="1"/>
          </p:nvPr>
        </p:nvSpPr>
        <p:spPr/>
        <p:txBody>
          <a:bodyPr vert="eaVert"/>
          <a:lstStyle/>
          <a:p>
            <a:pPr lvl="0"/>
            <a:r>
              <a:rPr lang="fr-CH"/>
              <a:t>Cliquez pour modifier les styles du texte du masque</a:t>
            </a:r>
          </a:p>
          <a:p>
            <a:pPr lvl="1"/>
            <a:r>
              <a:rPr lang="fr-CH"/>
              <a:t>Deuxième niveau</a:t>
            </a:r>
          </a:p>
          <a:p>
            <a:pPr lvl="2"/>
            <a:r>
              <a:rPr lang="fr-CH"/>
              <a:t>Troisième niveau</a:t>
            </a:r>
          </a:p>
          <a:p>
            <a:pPr lvl="3"/>
            <a:r>
              <a:rPr lang="fr-CH"/>
              <a:t>Quatrième niveau</a:t>
            </a:r>
          </a:p>
          <a:p>
            <a:pPr lvl="4"/>
            <a:r>
              <a:rPr lang="fr-CH"/>
              <a:t>Cinquième niveau</a:t>
            </a:r>
            <a:endParaRPr lang="fr-FR"/>
          </a:p>
        </p:txBody>
      </p:sp>
      <p:sp>
        <p:nvSpPr>
          <p:cNvPr id="4" name="Espace réservé de la date 3"/>
          <p:cNvSpPr>
            <a:spLocks noGrp="1"/>
          </p:cNvSpPr>
          <p:nvPr>
            <p:ph type="dt" sz="half" idx="10"/>
          </p:nvPr>
        </p:nvSpPr>
        <p:spPr/>
        <p:txBody>
          <a:bodyPr/>
          <a:lstStyle/>
          <a:p>
            <a:fld id="{AF6A7F98-7CA1-9847-90AF-3E4DCE030F53}" type="datetimeFigureOut">
              <a:rPr lang="fr-FR" smtClean="0"/>
              <a:t>02/12/2020</a:t>
            </a:fld>
            <a:endParaRPr lang="fr-F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02C4B581-8AD7-AA48-A821-BAAACC4826A5}" type="slidenum">
              <a:rPr lang="fr-FR" smtClean="0"/>
              <a:t>‹N°›</a:t>
            </a:fld>
            <a:endParaRPr lang="fr-FR"/>
          </a:p>
        </p:txBody>
      </p:sp>
    </p:spTree>
    <p:extLst>
      <p:ext uri="{BB962C8B-B14F-4D97-AF65-F5344CB8AC3E}">
        <p14:creationId xmlns:p14="http://schemas.microsoft.com/office/powerpoint/2010/main" val="223694730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p:cNvSpPr>
            <a:spLocks noGrp="1"/>
          </p:cNvSpPr>
          <p:nvPr>
            <p:ph type="title" orient="vert"/>
          </p:nvPr>
        </p:nvSpPr>
        <p:spPr>
          <a:xfrm>
            <a:off x="6629400" y="274638"/>
            <a:ext cx="2057400" cy="5851525"/>
          </a:xfrm>
        </p:spPr>
        <p:txBody>
          <a:bodyPr vert="eaVert"/>
          <a:lstStyle/>
          <a:p>
            <a:r>
              <a:rPr lang="fr-CH"/>
              <a:t>Cliquez et modifiez le titre</a:t>
            </a:r>
            <a:endParaRPr lang="fr-FR"/>
          </a:p>
        </p:txBody>
      </p:sp>
      <p:sp>
        <p:nvSpPr>
          <p:cNvPr id="3" name="Espace réservé du texte vertical 2"/>
          <p:cNvSpPr>
            <a:spLocks noGrp="1"/>
          </p:cNvSpPr>
          <p:nvPr>
            <p:ph type="body" orient="vert" idx="1"/>
          </p:nvPr>
        </p:nvSpPr>
        <p:spPr>
          <a:xfrm>
            <a:off x="457200" y="274638"/>
            <a:ext cx="6019800" cy="5851525"/>
          </a:xfrm>
        </p:spPr>
        <p:txBody>
          <a:bodyPr vert="eaVert"/>
          <a:lstStyle/>
          <a:p>
            <a:pPr lvl="0"/>
            <a:r>
              <a:rPr lang="fr-CH"/>
              <a:t>Cliquez pour modifier les styles du texte du masque</a:t>
            </a:r>
          </a:p>
          <a:p>
            <a:pPr lvl="1"/>
            <a:r>
              <a:rPr lang="fr-CH"/>
              <a:t>Deuxième niveau</a:t>
            </a:r>
          </a:p>
          <a:p>
            <a:pPr lvl="2"/>
            <a:r>
              <a:rPr lang="fr-CH"/>
              <a:t>Troisième niveau</a:t>
            </a:r>
          </a:p>
          <a:p>
            <a:pPr lvl="3"/>
            <a:r>
              <a:rPr lang="fr-CH"/>
              <a:t>Quatrième niveau</a:t>
            </a:r>
          </a:p>
          <a:p>
            <a:pPr lvl="4"/>
            <a:r>
              <a:rPr lang="fr-CH"/>
              <a:t>Cinquième niveau</a:t>
            </a:r>
            <a:endParaRPr lang="fr-FR"/>
          </a:p>
        </p:txBody>
      </p:sp>
      <p:sp>
        <p:nvSpPr>
          <p:cNvPr id="4" name="Espace réservé de la date 3"/>
          <p:cNvSpPr>
            <a:spLocks noGrp="1"/>
          </p:cNvSpPr>
          <p:nvPr>
            <p:ph type="dt" sz="half" idx="10"/>
          </p:nvPr>
        </p:nvSpPr>
        <p:spPr/>
        <p:txBody>
          <a:bodyPr/>
          <a:lstStyle/>
          <a:p>
            <a:fld id="{AF6A7F98-7CA1-9847-90AF-3E4DCE030F53}" type="datetimeFigureOut">
              <a:rPr lang="fr-FR" smtClean="0"/>
              <a:t>02/12/2020</a:t>
            </a:fld>
            <a:endParaRPr lang="fr-F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02C4B581-8AD7-AA48-A821-BAAACC4826A5}" type="slidenum">
              <a:rPr lang="fr-FR" smtClean="0"/>
              <a:t>‹N°›</a:t>
            </a:fld>
            <a:endParaRPr lang="fr-FR"/>
          </a:p>
        </p:txBody>
      </p:sp>
    </p:spTree>
    <p:extLst>
      <p:ext uri="{BB962C8B-B14F-4D97-AF65-F5344CB8AC3E}">
        <p14:creationId xmlns:p14="http://schemas.microsoft.com/office/powerpoint/2010/main" val="383668262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CH"/>
              <a:t>Cliquez et modifiez le titre</a:t>
            </a:r>
            <a:endParaRPr lang="fr-FR"/>
          </a:p>
        </p:txBody>
      </p:sp>
      <p:sp>
        <p:nvSpPr>
          <p:cNvPr id="3" name="Espace réservé du contenu 2"/>
          <p:cNvSpPr>
            <a:spLocks noGrp="1"/>
          </p:cNvSpPr>
          <p:nvPr>
            <p:ph idx="1"/>
          </p:nvPr>
        </p:nvSpPr>
        <p:spPr/>
        <p:txBody>
          <a:bodyPr/>
          <a:lstStyle/>
          <a:p>
            <a:pPr lvl="0"/>
            <a:r>
              <a:rPr lang="fr-CH"/>
              <a:t>Cliquez pour modifier les styles du texte du masque</a:t>
            </a:r>
          </a:p>
          <a:p>
            <a:pPr lvl="1"/>
            <a:r>
              <a:rPr lang="fr-CH"/>
              <a:t>Deuxième niveau</a:t>
            </a:r>
          </a:p>
          <a:p>
            <a:pPr lvl="2"/>
            <a:r>
              <a:rPr lang="fr-CH"/>
              <a:t>Troisième niveau</a:t>
            </a:r>
          </a:p>
          <a:p>
            <a:pPr lvl="3"/>
            <a:r>
              <a:rPr lang="fr-CH"/>
              <a:t>Quatrième niveau</a:t>
            </a:r>
          </a:p>
          <a:p>
            <a:pPr lvl="4"/>
            <a:r>
              <a:rPr lang="fr-CH"/>
              <a:t>Cinquième niveau</a:t>
            </a:r>
            <a:endParaRPr lang="fr-FR"/>
          </a:p>
        </p:txBody>
      </p:sp>
      <p:sp>
        <p:nvSpPr>
          <p:cNvPr id="4" name="Espace réservé de la date 3"/>
          <p:cNvSpPr>
            <a:spLocks noGrp="1"/>
          </p:cNvSpPr>
          <p:nvPr>
            <p:ph type="dt" sz="half" idx="10"/>
          </p:nvPr>
        </p:nvSpPr>
        <p:spPr/>
        <p:txBody>
          <a:bodyPr/>
          <a:lstStyle/>
          <a:p>
            <a:fld id="{AF6A7F98-7CA1-9847-90AF-3E4DCE030F53}" type="datetimeFigureOut">
              <a:rPr lang="fr-FR" smtClean="0"/>
              <a:t>02/12/2020</a:t>
            </a:fld>
            <a:endParaRPr lang="fr-F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02C4B581-8AD7-AA48-A821-BAAACC4826A5}" type="slidenum">
              <a:rPr lang="fr-FR" smtClean="0"/>
              <a:t>‹N°›</a:t>
            </a:fld>
            <a:endParaRPr lang="fr-FR"/>
          </a:p>
        </p:txBody>
      </p:sp>
    </p:spTree>
    <p:extLst>
      <p:ext uri="{BB962C8B-B14F-4D97-AF65-F5344CB8AC3E}">
        <p14:creationId xmlns:p14="http://schemas.microsoft.com/office/powerpoint/2010/main" val="349204520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tête de section">
    <p:spTree>
      <p:nvGrpSpPr>
        <p:cNvPr id="1" name=""/>
        <p:cNvGrpSpPr/>
        <p:nvPr/>
      </p:nvGrpSpPr>
      <p:grpSpPr>
        <a:xfrm>
          <a:off x="0" y="0"/>
          <a:ext cx="0" cy="0"/>
          <a:chOff x="0" y="0"/>
          <a:chExt cx="0" cy="0"/>
        </a:xfrm>
      </p:grpSpPr>
      <p:sp>
        <p:nvSpPr>
          <p:cNvPr id="2" name="Titre 1"/>
          <p:cNvSpPr>
            <a:spLocks noGrp="1"/>
          </p:cNvSpPr>
          <p:nvPr>
            <p:ph type="title"/>
          </p:nvPr>
        </p:nvSpPr>
        <p:spPr>
          <a:xfrm>
            <a:off x="722313" y="4406900"/>
            <a:ext cx="7772400" cy="1362075"/>
          </a:xfrm>
        </p:spPr>
        <p:txBody>
          <a:bodyPr anchor="t"/>
          <a:lstStyle>
            <a:lvl1pPr algn="l">
              <a:defRPr sz="4000" b="1" cap="all"/>
            </a:lvl1pPr>
          </a:lstStyle>
          <a:p>
            <a:r>
              <a:rPr lang="fr-CH"/>
              <a:t>Cliquez et modifiez le titre</a:t>
            </a:r>
            <a:endParaRPr lang="fr-FR"/>
          </a:p>
        </p:txBody>
      </p:sp>
      <p:sp>
        <p:nvSpPr>
          <p:cNvPr id="3" name="Espace réservé du texte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fr-CH"/>
              <a:t>Cliquez pour modifier les styles du texte du masque</a:t>
            </a:r>
          </a:p>
        </p:txBody>
      </p:sp>
      <p:sp>
        <p:nvSpPr>
          <p:cNvPr id="4" name="Espace réservé de la date 3"/>
          <p:cNvSpPr>
            <a:spLocks noGrp="1"/>
          </p:cNvSpPr>
          <p:nvPr>
            <p:ph type="dt" sz="half" idx="10"/>
          </p:nvPr>
        </p:nvSpPr>
        <p:spPr/>
        <p:txBody>
          <a:bodyPr/>
          <a:lstStyle/>
          <a:p>
            <a:fld id="{AF6A7F98-7CA1-9847-90AF-3E4DCE030F53}" type="datetimeFigureOut">
              <a:rPr lang="fr-FR" smtClean="0"/>
              <a:t>02/12/2020</a:t>
            </a:fld>
            <a:endParaRPr lang="fr-F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02C4B581-8AD7-AA48-A821-BAAACC4826A5}" type="slidenum">
              <a:rPr lang="fr-FR" smtClean="0"/>
              <a:t>‹N°›</a:t>
            </a:fld>
            <a:endParaRPr lang="fr-FR"/>
          </a:p>
        </p:txBody>
      </p:sp>
    </p:spTree>
    <p:extLst>
      <p:ext uri="{BB962C8B-B14F-4D97-AF65-F5344CB8AC3E}">
        <p14:creationId xmlns:p14="http://schemas.microsoft.com/office/powerpoint/2010/main" val="312563106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CH"/>
              <a:t>Cliquez et modifiez le titre</a:t>
            </a:r>
            <a:endParaRPr lang="fr-FR"/>
          </a:p>
        </p:txBody>
      </p:sp>
      <p:sp>
        <p:nvSpPr>
          <p:cNvPr id="3" name="Espace réservé du contenu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CH"/>
              <a:t>Cliquez pour modifier les styles du texte du masque</a:t>
            </a:r>
          </a:p>
          <a:p>
            <a:pPr lvl="1"/>
            <a:r>
              <a:rPr lang="fr-CH"/>
              <a:t>Deuxième niveau</a:t>
            </a:r>
          </a:p>
          <a:p>
            <a:pPr lvl="2"/>
            <a:r>
              <a:rPr lang="fr-CH"/>
              <a:t>Troisième niveau</a:t>
            </a:r>
          </a:p>
          <a:p>
            <a:pPr lvl="3"/>
            <a:r>
              <a:rPr lang="fr-CH"/>
              <a:t>Quatrième niveau</a:t>
            </a:r>
          </a:p>
          <a:p>
            <a:pPr lvl="4"/>
            <a:r>
              <a:rPr lang="fr-CH"/>
              <a:t>Cinquième niveau</a:t>
            </a:r>
            <a:endParaRPr lang="fr-FR"/>
          </a:p>
        </p:txBody>
      </p:sp>
      <p:sp>
        <p:nvSpPr>
          <p:cNvPr id="4" name="Espace réservé du contenu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CH"/>
              <a:t>Cliquez pour modifier les styles du texte du masque</a:t>
            </a:r>
          </a:p>
          <a:p>
            <a:pPr lvl="1"/>
            <a:r>
              <a:rPr lang="fr-CH"/>
              <a:t>Deuxième niveau</a:t>
            </a:r>
          </a:p>
          <a:p>
            <a:pPr lvl="2"/>
            <a:r>
              <a:rPr lang="fr-CH"/>
              <a:t>Troisième niveau</a:t>
            </a:r>
          </a:p>
          <a:p>
            <a:pPr lvl="3"/>
            <a:r>
              <a:rPr lang="fr-CH"/>
              <a:t>Quatrième niveau</a:t>
            </a:r>
          </a:p>
          <a:p>
            <a:pPr lvl="4"/>
            <a:r>
              <a:rPr lang="fr-CH"/>
              <a:t>Cinquième niveau</a:t>
            </a:r>
            <a:endParaRPr lang="fr-FR"/>
          </a:p>
        </p:txBody>
      </p:sp>
      <p:sp>
        <p:nvSpPr>
          <p:cNvPr id="5" name="Espace réservé de la date 4"/>
          <p:cNvSpPr>
            <a:spLocks noGrp="1"/>
          </p:cNvSpPr>
          <p:nvPr>
            <p:ph type="dt" sz="half" idx="10"/>
          </p:nvPr>
        </p:nvSpPr>
        <p:spPr/>
        <p:txBody>
          <a:bodyPr/>
          <a:lstStyle/>
          <a:p>
            <a:fld id="{AF6A7F98-7CA1-9847-90AF-3E4DCE030F53}" type="datetimeFigureOut">
              <a:rPr lang="fr-FR" smtClean="0"/>
              <a:t>02/12/2020</a:t>
            </a:fld>
            <a:endParaRPr lang="fr-FR"/>
          </a:p>
        </p:txBody>
      </p:sp>
      <p:sp>
        <p:nvSpPr>
          <p:cNvPr id="6" name="Espace réservé du pied de page 5"/>
          <p:cNvSpPr>
            <a:spLocks noGrp="1"/>
          </p:cNvSpPr>
          <p:nvPr>
            <p:ph type="ftr" sz="quarter" idx="11"/>
          </p:nvPr>
        </p:nvSpPr>
        <p:spPr/>
        <p:txBody>
          <a:bodyPr/>
          <a:lstStyle/>
          <a:p>
            <a:endParaRPr lang="fr-FR"/>
          </a:p>
        </p:txBody>
      </p:sp>
      <p:sp>
        <p:nvSpPr>
          <p:cNvPr id="7" name="Espace réservé du numéro de diapositive 6"/>
          <p:cNvSpPr>
            <a:spLocks noGrp="1"/>
          </p:cNvSpPr>
          <p:nvPr>
            <p:ph type="sldNum" sz="quarter" idx="12"/>
          </p:nvPr>
        </p:nvSpPr>
        <p:spPr/>
        <p:txBody>
          <a:bodyPr/>
          <a:lstStyle/>
          <a:p>
            <a:fld id="{02C4B581-8AD7-AA48-A821-BAAACC4826A5}" type="slidenum">
              <a:rPr lang="fr-FR" smtClean="0"/>
              <a:t>‹N°›</a:t>
            </a:fld>
            <a:endParaRPr lang="fr-FR"/>
          </a:p>
        </p:txBody>
      </p:sp>
    </p:spTree>
    <p:extLst>
      <p:ext uri="{BB962C8B-B14F-4D97-AF65-F5344CB8AC3E}">
        <p14:creationId xmlns:p14="http://schemas.microsoft.com/office/powerpoint/2010/main" val="120693058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lvl1pPr>
              <a:defRPr/>
            </a:lvl1pPr>
          </a:lstStyle>
          <a:p>
            <a:r>
              <a:rPr lang="fr-CH"/>
              <a:t>Cliquez et modifiez le titre</a:t>
            </a:r>
            <a:endParaRPr lang="fr-FR"/>
          </a:p>
        </p:txBody>
      </p:sp>
      <p:sp>
        <p:nvSpPr>
          <p:cNvPr id="3" name="Espace réservé du texte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CH"/>
              <a:t>Cliquez pour modifier les styles du texte du masque</a:t>
            </a:r>
          </a:p>
        </p:txBody>
      </p:sp>
      <p:sp>
        <p:nvSpPr>
          <p:cNvPr id="4" name="Espace réservé du contenu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CH"/>
              <a:t>Cliquez pour modifier les styles du texte du masque</a:t>
            </a:r>
          </a:p>
          <a:p>
            <a:pPr lvl="1"/>
            <a:r>
              <a:rPr lang="fr-CH"/>
              <a:t>Deuxième niveau</a:t>
            </a:r>
          </a:p>
          <a:p>
            <a:pPr lvl="2"/>
            <a:r>
              <a:rPr lang="fr-CH"/>
              <a:t>Troisième niveau</a:t>
            </a:r>
          </a:p>
          <a:p>
            <a:pPr lvl="3"/>
            <a:r>
              <a:rPr lang="fr-CH"/>
              <a:t>Quatrième niveau</a:t>
            </a:r>
          </a:p>
          <a:p>
            <a:pPr lvl="4"/>
            <a:r>
              <a:rPr lang="fr-CH"/>
              <a:t>Cinquième niveau</a:t>
            </a:r>
            <a:endParaRPr lang="fr-FR"/>
          </a:p>
        </p:txBody>
      </p:sp>
      <p:sp>
        <p:nvSpPr>
          <p:cNvPr id="5" name="Espace réservé du texte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CH"/>
              <a:t>Cliquez pour modifier les styles du texte du masque</a:t>
            </a:r>
          </a:p>
        </p:txBody>
      </p:sp>
      <p:sp>
        <p:nvSpPr>
          <p:cNvPr id="6" name="Espace réservé du contenu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CH"/>
              <a:t>Cliquez pour modifier les styles du texte du masque</a:t>
            </a:r>
          </a:p>
          <a:p>
            <a:pPr lvl="1"/>
            <a:r>
              <a:rPr lang="fr-CH"/>
              <a:t>Deuxième niveau</a:t>
            </a:r>
          </a:p>
          <a:p>
            <a:pPr lvl="2"/>
            <a:r>
              <a:rPr lang="fr-CH"/>
              <a:t>Troisième niveau</a:t>
            </a:r>
          </a:p>
          <a:p>
            <a:pPr lvl="3"/>
            <a:r>
              <a:rPr lang="fr-CH"/>
              <a:t>Quatrième niveau</a:t>
            </a:r>
          </a:p>
          <a:p>
            <a:pPr lvl="4"/>
            <a:r>
              <a:rPr lang="fr-CH"/>
              <a:t>Cinquième niveau</a:t>
            </a:r>
            <a:endParaRPr lang="fr-FR"/>
          </a:p>
        </p:txBody>
      </p:sp>
      <p:sp>
        <p:nvSpPr>
          <p:cNvPr id="7" name="Espace réservé de la date 6"/>
          <p:cNvSpPr>
            <a:spLocks noGrp="1"/>
          </p:cNvSpPr>
          <p:nvPr>
            <p:ph type="dt" sz="half" idx="10"/>
          </p:nvPr>
        </p:nvSpPr>
        <p:spPr/>
        <p:txBody>
          <a:bodyPr/>
          <a:lstStyle/>
          <a:p>
            <a:fld id="{AF6A7F98-7CA1-9847-90AF-3E4DCE030F53}" type="datetimeFigureOut">
              <a:rPr lang="fr-FR" smtClean="0"/>
              <a:t>02/12/2020</a:t>
            </a:fld>
            <a:endParaRPr lang="fr-FR"/>
          </a:p>
        </p:txBody>
      </p:sp>
      <p:sp>
        <p:nvSpPr>
          <p:cNvPr id="8" name="Espace réservé du pied de page 7"/>
          <p:cNvSpPr>
            <a:spLocks noGrp="1"/>
          </p:cNvSpPr>
          <p:nvPr>
            <p:ph type="ftr" sz="quarter" idx="11"/>
          </p:nvPr>
        </p:nvSpPr>
        <p:spPr/>
        <p:txBody>
          <a:bodyPr/>
          <a:lstStyle/>
          <a:p>
            <a:endParaRPr lang="fr-FR"/>
          </a:p>
        </p:txBody>
      </p:sp>
      <p:sp>
        <p:nvSpPr>
          <p:cNvPr id="9" name="Espace réservé du numéro de diapositive 8"/>
          <p:cNvSpPr>
            <a:spLocks noGrp="1"/>
          </p:cNvSpPr>
          <p:nvPr>
            <p:ph type="sldNum" sz="quarter" idx="12"/>
          </p:nvPr>
        </p:nvSpPr>
        <p:spPr/>
        <p:txBody>
          <a:bodyPr/>
          <a:lstStyle/>
          <a:p>
            <a:fld id="{02C4B581-8AD7-AA48-A821-BAAACC4826A5}" type="slidenum">
              <a:rPr lang="fr-FR" smtClean="0"/>
              <a:t>‹N°›</a:t>
            </a:fld>
            <a:endParaRPr lang="fr-FR"/>
          </a:p>
        </p:txBody>
      </p:sp>
    </p:spTree>
    <p:extLst>
      <p:ext uri="{BB962C8B-B14F-4D97-AF65-F5344CB8AC3E}">
        <p14:creationId xmlns:p14="http://schemas.microsoft.com/office/powerpoint/2010/main" val="139679496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CH"/>
              <a:t>Cliquez et modifiez le titre</a:t>
            </a:r>
            <a:endParaRPr lang="fr-FR"/>
          </a:p>
        </p:txBody>
      </p:sp>
      <p:sp>
        <p:nvSpPr>
          <p:cNvPr id="3" name="Espace réservé de la date 2"/>
          <p:cNvSpPr>
            <a:spLocks noGrp="1"/>
          </p:cNvSpPr>
          <p:nvPr>
            <p:ph type="dt" sz="half" idx="10"/>
          </p:nvPr>
        </p:nvSpPr>
        <p:spPr/>
        <p:txBody>
          <a:bodyPr/>
          <a:lstStyle/>
          <a:p>
            <a:fld id="{AF6A7F98-7CA1-9847-90AF-3E4DCE030F53}" type="datetimeFigureOut">
              <a:rPr lang="fr-FR" smtClean="0"/>
              <a:t>02/12/2020</a:t>
            </a:fld>
            <a:endParaRPr lang="fr-FR"/>
          </a:p>
        </p:txBody>
      </p:sp>
      <p:sp>
        <p:nvSpPr>
          <p:cNvPr id="4" name="Espace réservé du pied de page 3"/>
          <p:cNvSpPr>
            <a:spLocks noGrp="1"/>
          </p:cNvSpPr>
          <p:nvPr>
            <p:ph type="ftr" sz="quarter" idx="11"/>
          </p:nvPr>
        </p:nvSpPr>
        <p:spPr/>
        <p:txBody>
          <a:bodyPr/>
          <a:lstStyle/>
          <a:p>
            <a:endParaRPr lang="fr-FR"/>
          </a:p>
        </p:txBody>
      </p:sp>
      <p:sp>
        <p:nvSpPr>
          <p:cNvPr id="5" name="Espace réservé du numéro de diapositive 4"/>
          <p:cNvSpPr>
            <a:spLocks noGrp="1"/>
          </p:cNvSpPr>
          <p:nvPr>
            <p:ph type="sldNum" sz="quarter" idx="12"/>
          </p:nvPr>
        </p:nvSpPr>
        <p:spPr/>
        <p:txBody>
          <a:bodyPr/>
          <a:lstStyle/>
          <a:p>
            <a:fld id="{02C4B581-8AD7-AA48-A821-BAAACC4826A5}" type="slidenum">
              <a:rPr lang="fr-FR" smtClean="0"/>
              <a:t>‹N°›</a:t>
            </a:fld>
            <a:endParaRPr lang="fr-FR"/>
          </a:p>
        </p:txBody>
      </p:sp>
    </p:spTree>
    <p:extLst>
      <p:ext uri="{BB962C8B-B14F-4D97-AF65-F5344CB8AC3E}">
        <p14:creationId xmlns:p14="http://schemas.microsoft.com/office/powerpoint/2010/main" val="22989202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Espace réservé de la date 1"/>
          <p:cNvSpPr>
            <a:spLocks noGrp="1"/>
          </p:cNvSpPr>
          <p:nvPr>
            <p:ph type="dt" sz="half" idx="10"/>
          </p:nvPr>
        </p:nvSpPr>
        <p:spPr/>
        <p:txBody>
          <a:bodyPr/>
          <a:lstStyle/>
          <a:p>
            <a:fld id="{AF6A7F98-7CA1-9847-90AF-3E4DCE030F53}" type="datetimeFigureOut">
              <a:rPr lang="fr-FR" smtClean="0"/>
              <a:t>02/12/2020</a:t>
            </a:fld>
            <a:endParaRPr lang="fr-FR"/>
          </a:p>
        </p:txBody>
      </p:sp>
      <p:sp>
        <p:nvSpPr>
          <p:cNvPr id="3" name="Espace réservé du pied de page 2"/>
          <p:cNvSpPr>
            <a:spLocks noGrp="1"/>
          </p:cNvSpPr>
          <p:nvPr>
            <p:ph type="ftr" sz="quarter" idx="11"/>
          </p:nvPr>
        </p:nvSpPr>
        <p:spPr/>
        <p:txBody>
          <a:bodyPr/>
          <a:lstStyle/>
          <a:p>
            <a:endParaRPr lang="fr-FR"/>
          </a:p>
        </p:txBody>
      </p:sp>
      <p:sp>
        <p:nvSpPr>
          <p:cNvPr id="4" name="Espace réservé du numéro de diapositive 3"/>
          <p:cNvSpPr>
            <a:spLocks noGrp="1"/>
          </p:cNvSpPr>
          <p:nvPr>
            <p:ph type="sldNum" sz="quarter" idx="12"/>
          </p:nvPr>
        </p:nvSpPr>
        <p:spPr/>
        <p:txBody>
          <a:bodyPr/>
          <a:lstStyle/>
          <a:p>
            <a:fld id="{02C4B581-8AD7-AA48-A821-BAAACC4826A5}" type="slidenum">
              <a:rPr lang="fr-FR" smtClean="0"/>
              <a:t>‹N°›</a:t>
            </a:fld>
            <a:endParaRPr lang="fr-FR"/>
          </a:p>
        </p:txBody>
      </p:sp>
    </p:spTree>
    <p:extLst>
      <p:ext uri="{BB962C8B-B14F-4D97-AF65-F5344CB8AC3E}">
        <p14:creationId xmlns:p14="http://schemas.microsoft.com/office/powerpoint/2010/main" val="376882378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457200" y="273050"/>
            <a:ext cx="3008313" cy="1162050"/>
          </a:xfrm>
        </p:spPr>
        <p:txBody>
          <a:bodyPr anchor="b"/>
          <a:lstStyle>
            <a:lvl1pPr algn="l">
              <a:defRPr sz="2000" b="1"/>
            </a:lvl1pPr>
          </a:lstStyle>
          <a:p>
            <a:r>
              <a:rPr lang="fr-CH"/>
              <a:t>Cliquez et modifiez le titre</a:t>
            </a:r>
            <a:endParaRPr lang="fr-FR"/>
          </a:p>
        </p:txBody>
      </p:sp>
      <p:sp>
        <p:nvSpPr>
          <p:cNvPr id="3" name="Espace réservé du contenu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CH"/>
              <a:t>Cliquez pour modifier les styles du texte du masque</a:t>
            </a:r>
          </a:p>
          <a:p>
            <a:pPr lvl="1"/>
            <a:r>
              <a:rPr lang="fr-CH"/>
              <a:t>Deuxième niveau</a:t>
            </a:r>
          </a:p>
          <a:p>
            <a:pPr lvl="2"/>
            <a:r>
              <a:rPr lang="fr-CH"/>
              <a:t>Troisième niveau</a:t>
            </a:r>
          </a:p>
          <a:p>
            <a:pPr lvl="3"/>
            <a:r>
              <a:rPr lang="fr-CH"/>
              <a:t>Quatrième niveau</a:t>
            </a:r>
          </a:p>
          <a:p>
            <a:pPr lvl="4"/>
            <a:r>
              <a:rPr lang="fr-CH"/>
              <a:t>Cinquième niveau</a:t>
            </a:r>
            <a:endParaRPr lang="fr-FR"/>
          </a:p>
        </p:txBody>
      </p:sp>
      <p:sp>
        <p:nvSpPr>
          <p:cNvPr id="4" name="Espace réservé du texte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CH"/>
              <a:t>Cliquez pour modifier les styles du texte du masque</a:t>
            </a:r>
          </a:p>
        </p:txBody>
      </p:sp>
      <p:sp>
        <p:nvSpPr>
          <p:cNvPr id="5" name="Espace réservé de la date 4"/>
          <p:cNvSpPr>
            <a:spLocks noGrp="1"/>
          </p:cNvSpPr>
          <p:nvPr>
            <p:ph type="dt" sz="half" idx="10"/>
          </p:nvPr>
        </p:nvSpPr>
        <p:spPr/>
        <p:txBody>
          <a:bodyPr/>
          <a:lstStyle/>
          <a:p>
            <a:fld id="{AF6A7F98-7CA1-9847-90AF-3E4DCE030F53}" type="datetimeFigureOut">
              <a:rPr lang="fr-FR" smtClean="0"/>
              <a:t>02/12/2020</a:t>
            </a:fld>
            <a:endParaRPr lang="fr-FR"/>
          </a:p>
        </p:txBody>
      </p:sp>
      <p:sp>
        <p:nvSpPr>
          <p:cNvPr id="6" name="Espace réservé du pied de page 5"/>
          <p:cNvSpPr>
            <a:spLocks noGrp="1"/>
          </p:cNvSpPr>
          <p:nvPr>
            <p:ph type="ftr" sz="quarter" idx="11"/>
          </p:nvPr>
        </p:nvSpPr>
        <p:spPr/>
        <p:txBody>
          <a:bodyPr/>
          <a:lstStyle/>
          <a:p>
            <a:endParaRPr lang="fr-FR"/>
          </a:p>
        </p:txBody>
      </p:sp>
      <p:sp>
        <p:nvSpPr>
          <p:cNvPr id="7" name="Espace réservé du numéro de diapositive 6"/>
          <p:cNvSpPr>
            <a:spLocks noGrp="1"/>
          </p:cNvSpPr>
          <p:nvPr>
            <p:ph type="sldNum" sz="quarter" idx="12"/>
          </p:nvPr>
        </p:nvSpPr>
        <p:spPr/>
        <p:txBody>
          <a:bodyPr/>
          <a:lstStyle/>
          <a:p>
            <a:fld id="{02C4B581-8AD7-AA48-A821-BAAACC4826A5}" type="slidenum">
              <a:rPr lang="fr-FR" smtClean="0"/>
              <a:t>‹N°›</a:t>
            </a:fld>
            <a:endParaRPr lang="fr-FR"/>
          </a:p>
        </p:txBody>
      </p:sp>
    </p:spTree>
    <p:extLst>
      <p:ext uri="{BB962C8B-B14F-4D97-AF65-F5344CB8AC3E}">
        <p14:creationId xmlns:p14="http://schemas.microsoft.com/office/powerpoint/2010/main" val="110834801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1792288" y="4800600"/>
            <a:ext cx="5486400" cy="566738"/>
          </a:xfrm>
        </p:spPr>
        <p:txBody>
          <a:bodyPr anchor="b"/>
          <a:lstStyle>
            <a:lvl1pPr algn="l">
              <a:defRPr sz="2000" b="1"/>
            </a:lvl1pPr>
          </a:lstStyle>
          <a:p>
            <a:r>
              <a:rPr lang="fr-CH"/>
              <a:t>Cliquez et modifiez le titre</a:t>
            </a:r>
            <a:endParaRPr lang="fr-FR"/>
          </a:p>
        </p:txBody>
      </p:sp>
      <p:sp>
        <p:nvSpPr>
          <p:cNvPr id="3" name="Espace réservé pour une image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fr-FR"/>
          </a:p>
        </p:txBody>
      </p:sp>
      <p:sp>
        <p:nvSpPr>
          <p:cNvPr id="4" name="Espace réservé du texte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CH"/>
              <a:t>Cliquez pour modifier les styles du texte du masque</a:t>
            </a:r>
          </a:p>
        </p:txBody>
      </p:sp>
      <p:sp>
        <p:nvSpPr>
          <p:cNvPr id="5" name="Espace réservé de la date 4"/>
          <p:cNvSpPr>
            <a:spLocks noGrp="1"/>
          </p:cNvSpPr>
          <p:nvPr>
            <p:ph type="dt" sz="half" idx="10"/>
          </p:nvPr>
        </p:nvSpPr>
        <p:spPr/>
        <p:txBody>
          <a:bodyPr/>
          <a:lstStyle/>
          <a:p>
            <a:fld id="{AF6A7F98-7CA1-9847-90AF-3E4DCE030F53}" type="datetimeFigureOut">
              <a:rPr lang="fr-FR" smtClean="0"/>
              <a:t>02/12/2020</a:t>
            </a:fld>
            <a:endParaRPr lang="fr-FR"/>
          </a:p>
        </p:txBody>
      </p:sp>
      <p:sp>
        <p:nvSpPr>
          <p:cNvPr id="6" name="Espace réservé du pied de page 5"/>
          <p:cNvSpPr>
            <a:spLocks noGrp="1"/>
          </p:cNvSpPr>
          <p:nvPr>
            <p:ph type="ftr" sz="quarter" idx="11"/>
          </p:nvPr>
        </p:nvSpPr>
        <p:spPr/>
        <p:txBody>
          <a:bodyPr/>
          <a:lstStyle/>
          <a:p>
            <a:endParaRPr lang="fr-FR"/>
          </a:p>
        </p:txBody>
      </p:sp>
      <p:sp>
        <p:nvSpPr>
          <p:cNvPr id="7" name="Espace réservé du numéro de diapositive 6"/>
          <p:cNvSpPr>
            <a:spLocks noGrp="1"/>
          </p:cNvSpPr>
          <p:nvPr>
            <p:ph type="sldNum" sz="quarter" idx="12"/>
          </p:nvPr>
        </p:nvSpPr>
        <p:spPr/>
        <p:txBody>
          <a:bodyPr/>
          <a:lstStyle/>
          <a:p>
            <a:fld id="{02C4B581-8AD7-AA48-A821-BAAACC4826A5}" type="slidenum">
              <a:rPr lang="fr-FR" smtClean="0"/>
              <a:t>‹N°›</a:t>
            </a:fld>
            <a:endParaRPr lang="fr-FR"/>
          </a:p>
        </p:txBody>
      </p:sp>
    </p:spTree>
    <p:extLst>
      <p:ext uri="{BB962C8B-B14F-4D97-AF65-F5344CB8AC3E}">
        <p14:creationId xmlns:p14="http://schemas.microsoft.com/office/powerpoint/2010/main" val="346499625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u titre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fr-CH"/>
              <a:t>Cliquez et modifiez le titre</a:t>
            </a:r>
            <a:endParaRPr lang="fr-FR"/>
          </a:p>
        </p:txBody>
      </p:sp>
      <p:sp>
        <p:nvSpPr>
          <p:cNvPr id="3" name="Espace réservé du texte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fr-CH"/>
              <a:t>Cliquez pour modifier les styles du texte du masque</a:t>
            </a:r>
          </a:p>
          <a:p>
            <a:pPr lvl="1"/>
            <a:r>
              <a:rPr lang="fr-CH"/>
              <a:t>Deuxième niveau</a:t>
            </a:r>
          </a:p>
          <a:p>
            <a:pPr lvl="2"/>
            <a:r>
              <a:rPr lang="fr-CH"/>
              <a:t>Troisième niveau</a:t>
            </a:r>
          </a:p>
          <a:p>
            <a:pPr lvl="3"/>
            <a:r>
              <a:rPr lang="fr-CH"/>
              <a:t>Quatrième niveau</a:t>
            </a:r>
          </a:p>
          <a:p>
            <a:pPr lvl="4"/>
            <a:r>
              <a:rPr lang="fr-CH"/>
              <a:t>Cinquième niveau</a:t>
            </a:r>
            <a:endParaRPr lang="fr-FR"/>
          </a:p>
        </p:txBody>
      </p:sp>
      <p:sp>
        <p:nvSpPr>
          <p:cNvPr id="4" name="Espace réservé de la date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F6A7F98-7CA1-9847-90AF-3E4DCE030F53}" type="datetimeFigureOut">
              <a:rPr lang="fr-FR" smtClean="0"/>
              <a:t>02/12/2020</a:t>
            </a:fld>
            <a:endParaRPr lang="fr-FR"/>
          </a:p>
        </p:txBody>
      </p:sp>
      <p:sp>
        <p:nvSpPr>
          <p:cNvPr id="5" name="Espace réservé du pied de page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fr-FR"/>
          </a:p>
        </p:txBody>
      </p:sp>
      <p:sp>
        <p:nvSpPr>
          <p:cNvPr id="6" name="Espace réservé du numéro de diapositive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2C4B581-8AD7-AA48-A821-BAAACC4826A5}" type="slidenum">
              <a:rPr lang="fr-FR" smtClean="0"/>
              <a:t>‹N°›</a:t>
            </a:fld>
            <a:endParaRPr lang="fr-FR"/>
          </a:p>
        </p:txBody>
      </p:sp>
    </p:spTree>
    <p:extLst>
      <p:ext uri="{BB962C8B-B14F-4D97-AF65-F5344CB8AC3E}">
        <p14:creationId xmlns:p14="http://schemas.microsoft.com/office/powerpoint/2010/main" val="107680797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fr-FR"/>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image" Target="../media/image9.png"/><Relationship Id="rId7" Type="http://schemas.openxmlformats.org/officeDocument/2006/relationships/image" Target="../media/image13.png"/><Relationship Id="rId2" Type="http://schemas.openxmlformats.org/officeDocument/2006/relationships/image" Target="../media/image8.png"/><Relationship Id="rId1" Type="http://schemas.openxmlformats.org/officeDocument/2006/relationships/slideLayout" Target="../slideLayouts/slideLayout2.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10.png"/></Relationships>
</file>

<file path=ppt/slides/_rels/slide11.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1.xml"/><Relationship Id="rId4" Type="http://schemas.openxmlformats.org/officeDocument/2006/relationships/image" Target="../media/image18.png"/></Relationships>
</file>

<file path=ppt/slides/_rels/slide14.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1.xml"/><Relationship Id="rId4" Type="http://schemas.openxmlformats.org/officeDocument/2006/relationships/image" Target="../media/image18.png"/></Relationships>
</file>

<file path=ppt/slides/_rels/slide16.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9.png"/><Relationship Id="rId1" Type="http://schemas.openxmlformats.org/officeDocument/2006/relationships/slideLayout" Target="../slideLayouts/slideLayout1.xml"/><Relationship Id="rId5" Type="http://schemas.openxmlformats.org/officeDocument/2006/relationships/image" Target="../media/image21.png"/><Relationship Id="rId4" Type="http://schemas.openxmlformats.org/officeDocument/2006/relationships/image" Target="../media/image20.png"/></Relationships>
</file>

<file path=ppt/slides/_rels/slide18.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7.png"/><Relationship Id="rId1" Type="http://schemas.openxmlformats.org/officeDocument/2006/relationships/slideLayout" Target="../slideLayouts/slideLayout1.xml"/><Relationship Id="rId5" Type="http://schemas.openxmlformats.org/officeDocument/2006/relationships/image" Target="../media/image19.png"/><Relationship Id="rId4" Type="http://schemas.openxmlformats.org/officeDocument/2006/relationships/image" Target="../media/image21.png"/></Relationships>
</file>

<file path=ppt/slides/_rels/slide19.xml.rels><?xml version="1.0" encoding="UTF-8" standalone="yes"?>
<Relationships xmlns="http://schemas.openxmlformats.org/package/2006/relationships"><Relationship Id="rId8" Type="http://schemas.openxmlformats.org/officeDocument/2006/relationships/image" Target="../media/image28.png"/><Relationship Id="rId3" Type="http://schemas.openxmlformats.org/officeDocument/2006/relationships/image" Target="../media/image23.png"/><Relationship Id="rId7" Type="http://schemas.openxmlformats.org/officeDocument/2006/relationships/image" Target="../media/image27.png"/><Relationship Id="rId2" Type="http://schemas.openxmlformats.org/officeDocument/2006/relationships/image" Target="../media/image22.png"/><Relationship Id="rId1" Type="http://schemas.openxmlformats.org/officeDocument/2006/relationships/slideLayout" Target="../slideLayouts/slideLayout2.xml"/><Relationship Id="rId6" Type="http://schemas.openxmlformats.org/officeDocument/2006/relationships/image" Target="../media/image26.png"/><Relationship Id="rId5" Type="http://schemas.openxmlformats.org/officeDocument/2006/relationships/image" Target="../media/image25.png"/><Relationship Id="rId4" Type="http://schemas.openxmlformats.org/officeDocument/2006/relationships/image" Target="../media/image24.png"/></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9.png"/><Relationship Id="rId1" Type="http://schemas.openxmlformats.org/officeDocument/2006/relationships/slideLayout" Target="../slideLayouts/slideLayout1.xml"/><Relationship Id="rId5" Type="http://schemas.openxmlformats.org/officeDocument/2006/relationships/image" Target="../media/image21.png"/><Relationship Id="rId4" Type="http://schemas.openxmlformats.org/officeDocument/2006/relationships/image" Target="../media/image20.png"/></Relationships>
</file>

<file path=ppt/slides/_rels/slide21.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7.png"/><Relationship Id="rId1" Type="http://schemas.openxmlformats.org/officeDocument/2006/relationships/slideLayout" Target="../slideLayouts/slideLayout1.xml"/><Relationship Id="rId5" Type="http://schemas.openxmlformats.org/officeDocument/2006/relationships/image" Target="../media/image19.png"/><Relationship Id="rId4" Type="http://schemas.openxmlformats.org/officeDocument/2006/relationships/image" Target="../media/image21.png"/></Relationships>
</file>

<file path=ppt/slides/_rels/slide22.xml.rels><?xml version="1.0" encoding="UTF-8" standalone="yes"?>
<Relationships xmlns="http://schemas.openxmlformats.org/package/2006/relationships"><Relationship Id="rId8" Type="http://schemas.openxmlformats.org/officeDocument/2006/relationships/image" Target="../media/image28.png"/><Relationship Id="rId3" Type="http://schemas.openxmlformats.org/officeDocument/2006/relationships/image" Target="../media/image23.png"/><Relationship Id="rId7" Type="http://schemas.openxmlformats.org/officeDocument/2006/relationships/image" Target="../media/image27.png"/><Relationship Id="rId2" Type="http://schemas.openxmlformats.org/officeDocument/2006/relationships/image" Target="../media/image22.png"/><Relationship Id="rId1" Type="http://schemas.openxmlformats.org/officeDocument/2006/relationships/slideLayout" Target="../slideLayouts/slideLayout2.xml"/><Relationship Id="rId6" Type="http://schemas.openxmlformats.org/officeDocument/2006/relationships/image" Target="../media/image26.png"/><Relationship Id="rId5" Type="http://schemas.openxmlformats.org/officeDocument/2006/relationships/image" Target="../media/image25.png"/><Relationship Id="rId4" Type="http://schemas.openxmlformats.org/officeDocument/2006/relationships/image" Target="../media/image24.png"/></Relationships>
</file>

<file path=ppt/slides/_rels/slide23.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image" Target="../media/image9.png"/><Relationship Id="rId7" Type="http://schemas.openxmlformats.org/officeDocument/2006/relationships/image" Target="../media/image13.png"/><Relationship Id="rId2" Type="http://schemas.openxmlformats.org/officeDocument/2006/relationships/image" Target="../media/image8.png"/><Relationship Id="rId1" Type="http://schemas.openxmlformats.org/officeDocument/2006/relationships/slideLayout" Target="../slideLayouts/slideLayout2.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10.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Image 6" descr="Capture d’écran 2014-02-20 à 14.53.56.png"/>
          <p:cNvPicPr>
            <a:picLocks noChangeAspect="1"/>
          </p:cNvPicPr>
          <p:nvPr/>
        </p:nvPicPr>
        <p:blipFill rotWithShape="1">
          <a:blip r:embed="rId2">
            <a:extLst>
              <a:ext uri="{28A0092B-C50C-407E-A947-70E740481C1C}">
                <a14:useLocalDpi xmlns:a14="http://schemas.microsoft.com/office/drawing/2010/main" val="0"/>
              </a:ext>
            </a:extLst>
          </a:blip>
          <a:srcRect l="15833" t="24163" r="35972" b="37111"/>
          <a:stretch/>
        </p:blipFill>
        <p:spPr>
          <a:xfrm>
            <a:off x="508000" y="1028700"/>
            <a:ext cx="8269230" cy="4152900"/>
          </a:xfrm>
          <a:prstGeom prst="rect">
            <a:avLst/>
          </a:prstGeom>
        </p:spPr>
      </p:pic>
      <p:sp>
        <p:nvSpPr>
          <p:cNvPr id="3" name="Rectangle à coins arrondis 2"/>
          <p:cNvSpPr/>
          <p:nvPr/>
        </p:nvSpPr>
        <p:spPr>
          <a:xfrm>
            <a:off x="7391400" y="6249278"/>
            <a:ext cx="1570375" cy="282555"/>
          </a:xfrm>
          <a:prstGeom prst="roundRect">
            <a:avLst/>
          </a:prstGeom>
          <a:gradFill flip="none" rotWithShape="1">
            <a:gsLst>
              <a:gs pos="0">
                <a:schemeClr val="tx2">
                  <a:lumMod val="60000"/>
                  <a:lumOff val="40000"/>
                </a:schemeClr>
              </a:gs>
              <a:gs pos="100000">
                <a:srgbClr val="FFFFFF"/>
              </a:gs>
            </a:gsLst>
            <a:lin ang="0" scaled="1"/>
            <a:tileRect/>
          </a:gradFill>
        </p:spPr>
        <p:style>
          <a:lnRef idx="1">
            <a:schemeClr val="accent1"/>
          </a:lnRef>
          <a:fillRef idx="3">
            <a:schemeClr val="accent1"/>
          </a:fillRef>
          <a:effectRef idx="2">
            <a:schemeClr val="accent1"/>
          </a:effectRef>
          <a:fontRef idx="minor">
            <a:schemeClr val="lt1"/>
          </a:fontRef>
        </p:style>
        <p:txBody>
          <a:bodyPr rtlCol="0" anchor="ctr"/>
          <a:lstStyle/>
          <a:p>
            <a:pPr algn="ctr"/>
            <a:r>
              <a:rPr lang="fr-FR" sz="1200" dirty="0">
                <a:solidFill>
                  <a:schemeClr val="tx1">
                    <a:lumMod val="75000"/>
                    <a:lumOff val="25000"/>
                  </a:schemeClr>
                </a:solidFill>
              </a:rPr>
              <a:t>D1- séance A</a:t>
            </a:r>
          </a:p>
        </p:txBody>
      </p:sp>
    </p:spTree>
    <p:extLst>
      <p:ext uri="{BB962C8B-B14F-4D97-AF65-F5344CB8AC3E}">
        <p14:creationId xmlns:p14="http://schemas.microsoft.com/office/powerpoint/2010/main" val="411954485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age 5" descr="Capture d’écran 2014-02-19 à 16.26.53.png"/>
          <p:cNvPicPr>
            <a:picLocks noChangeAspect="1"/>
          </p:cNvPicPr>
          <p:nvPr/>
        </p:nvPicPr>
        <p:blipFill rotWithShape="1">
          <a:blip r:embed="rId2">
            <a:extLst>
              <a:ext uri="{28A0092B-C50C-407E-A947-70E740481C1C}">
                <a14:useLocalDpi xmlns:a14="http://schemas.microsoft.com/office/drawing/2010/main" val="0"/>
              </a:ext>
            </a:extLst>
          </a:blip>
          <a:srcRect l="16805" t="65555" r="56111" b="11111"/>
          <a:stretch/>
        </p:blipFill>
        <p:spPr>
          <a:xfrm>
            <a:off x="292100" y="4146550"/>
            <a:ext cx="3170767" cy="155575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3" name="Image 2" descr="Capture d’écran 2014-02-19 à 16.22.54.png"/>
          <p:cNvPicPr>
            <a:picLocks noChangeAspect="1"/>
          </p:cNvPicPr>
          <p:nvPr/>
        </p:nvPicPr>
        <p:blipFill rotWithShape="1">
          <a:blip r:embed="rId3">
            <a:extLst>
              <a:ext uri="{28A0092B-C50C-407E-A947-70E740481C1C}">
                <a14:useLocalDpi xmlns:a14="http://schemas.microsoft.com/office/drawing/2010/main" val="0"/>
              </a:ext>
            </a:extLst>
          </a:blip>
          <a:srcRect l="43611" t="73556" r="46805" b="12222"/>
          <a:stretch/>
        </p:blipFill>
        <p:spPr>
          <a:xfrm>
            <a:off x="3987800" y="1828799"/>
            <a:ext cx="1651000" cy="1531362"/>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4" name="Titre 1"/>
          <p:cNvSpPr txBox="1">
            <a:spLocks/>
          </p:cNvSpPr>
          <p:nvPr/>
        </p:nvSpPr>
        <p:spPr>
          <a:xfrm>
            <a:off x="266700" y="114300"/>
            <a:ext cx="8671315" cy="1511300"/>
          </a:xfrm>
          <a:prstGeom prst="rect">
            <a:avLst/>
          </a:prstGeom>
        </p:spPr>
        <p:style>
          <a:lnRef idx="2">
            <a:schemeClr val="dk1"/>
          </a:lnRef>
          <a:fillRef idx="1">
            <a:schemeClr val="lt1"/>
          </a:fillRef>
          <a:effectRef idx="0">
            <a:schemeClr val="dk1"/>
          </a:effectRef>
          <a:fontRef idx="minor">
            <a:schemeClr val="dk1"/>
          </a:fontRef>
        </p:style>
        <p:txBody>
          <a:bodyPr vert="horz" lIns="91440" tIns="45720" rIns="91440" bIns="45720" rtlCol="0" anchor="ctr">
            <a:normAutofit fontScale="92500" lnSpcReduction="10000"/>
          </a:bodyPr>
          <a:lstStyle>
            <a:lvl1pPr algn="ctr" defTabSz="457200" rtl="0" eaLnBrk="1" latinLnBrk="0" hangingPunct="1">
              <a:spcBef>
                <a:spcPct val="0"/>
              </a:spcBef>
              <a:buNone/>
              <a:defRPr sz="4400" kern="1200">
                <a:solidFill>
                  <a:schemeClr val="dk1"/>
                </a:solidFill>
                <a:latin typeface="+mn-lt"/>
                <a:ea typeface="+mn-ea"/>
                <a:cs typeface="+mn-cs"/>
              </a:defRPr>
            </a:lvl1pPr>
            <a:lvl2pPr>
              <a:defRPr>
                <a:solidFill>
                  <a:schemeClr val="dk1"/>
                </a:solidFill>
                <a:latin typeface="+mn-lt"/>
                <a:ea typeface="+mn-ea"/>
                <a:cs typeface="+mn-cs"/>
              </a:defRPr>
            </a:lvl2pPr>
            <a:lvl3pPr>
              <a:defRPr>
                <a:solidFill>
                  <a:schemeClr val="dk1"/>
                </a:solidFill>
                <a:latin typeface="+mn-lt"/>
                <a:ea typeface="+mn-ea"/>
                <a:cs typeface="+mn-cs"/>
              </a:defRPr>
            </a:lvl3pPr>
            <a:lvl4pPr>
              <a:defRPr>
                <a:solidFill>
                  <a:schemeClr val="dk1"/>
                </a:solidFill>
                <a:latin typeface="+mn-lt"/>
                <a:ea typeface="+mn-ea"/>
                <a:cs typeface="+mn-cs"/>
              </a:defRPr>
            </a:lvl4pPr>
            <a:lvl5pPr>
              <a:defRPr>
                <a:solidFill>
                  <a:schemeClr val="dk1"/>
                </a:solidFill>
                <a:latin typeface="+mn-lt"/>
                <a:ea typeface="+mn-ea"/>
                <a:cs typeface="+mn-cs"/>
              </a:defRPr>
            </a:lvl5pPr>
            <a:lvl6pPr>
              <a:defRPr>
                <a:solidFill>
                  <a:schemeClr val="dk1"/>
                </a:solidFill>
                <a:latin typeface="+mn-lt"/>
                <a:ea typeface="+mn-ea"/>
                <a:cs typeface="+mn-cs"/>
              </a:defRPr>
            </a:lvl6pPr>
            <a:lvl7pPr>
              <a:defRPr>
                <a:solidFill>
                  <a:schemeClr val="dk1"/>
                </a:solidFill>
                <a:latin typeface="+mn-lt"/>
                <a:ea typeface="+mn-ea"/>
                <a:cs typeface="+mn-cs"/>
              </a:defRPr>
            </a:lvl7pPr>
            <a:lvl8pPr>
              <a:defRPr>
                <a:solidFill>
                  <a:schemeClr val="dk1"/>
                </a:solidFill>
                <a:latin typeface="+mn-lt"/>
                <a:ea typeface="+mn-ea"/>
                <a:cs typeface="+mn-cs"/>
              </a:defRPr>
            </a:lvl8pPr>
            <a:lvl9pPr>
              <a:defRPr>
                <a:solidFill>
                  <a:schemeClr val="dk1"/>
                </a:solidFill>
                <a:latin typeface="+mn-lt"/>
                <a:ea typeface="+mn-ea"/>
                <a:cs typeface="+mn-cs"/>
              </a:defRPr>
            </a:lvl9pPr>
          </a:lstStyle>
          <a:p>
            <a:r>
              <a:rPr lang="fr-FR" sz="1400" dirty="0">
                <a:solidFill>
                  <a:srgbClr val="FF0000"/>
                </a:solidFill>
              </a:rPr>
              <a:t>CORRIGE FICHE SIGNES METEOROLOGIQUES		</a:t>
            </a:r>
            <a:r>
              <a:rPr lang="fr-FR" sz="1400" dirty="0"/>
              <a:t>						Séquence orale «  </a:t>
            </a:r>
            <a:r>
              <a:rPr lang="fr-FR" sz="1400" b="1" i="1" dirty="0"/>
              <a:t>La météo »</a:t>
            </a:r>
            <a:br>
              <a:rPr lang="fr-FR" sz="1400" b="1" i="1" dirty="0"/>
            </a:br>
            <a:br>
              <a:rPr lang="fr-FR" sz="1400" b="1" i="1" dirty="0"/>
            </a:br>
            <a:r>
              <a:rPr lang="fr-FR" sz="1400" b="1" i="1" u="sng" dirty="0"/>
              <a:t>Je comprends les signes météorologiques</a:t>
            </a:r>
          </a:p>
          <a:p>
            <a:endParaRPr lang="fr-FR" sz="1400" b="1" i="1" u="sng" dirty="0"/>
          </a:p>
          <a:p>
            <a:pPr algn="l"/>
            <a:r>
              <a:rPr lang="fr-FR" sz="1400" b="1" u="sng" dirty="0"/>
              <a:t>Exercice 3</a:t>
            </a:r>
            <a:r>
              <a:rPr lang="fr-FR" sz="1400" b="1" dirty="0"/>
              <a:t>: Associe les signes météorologiques aux mots proposés ci-dessous:</a:t>
            </a:r>
            <a:endParaRPr lang="fr-FR" sz="1400" b="1" i="1" u="sng" dirty="0"/>
          </a:p>
          <a:p>
            <a:endParaRPr lang="fr-FR" sz="1600" b="1" dirty="0"/>
          </a:p>
          <a:p>
            <a:r>
              <a:rPr lang="fr-FR" sz="1600" b="1" dirty="0"/>
              <a:t>front chaud - front froid - dépression – éphéméride – éclaircie – vents du sud-ouest - précipitations</a:t>
            </a:r>
          </a:p>
        </p:txBody>
      </p:sp>
      <p:pic>
        <p:nvPicPr>
          <p:cNvPr id="9" name="Image 8"/>
          <p:cNvPicPr>
            <a:picLocks noChangeAspect="1"/>
          </p:cNvPicPr>
          <p:nvPr/>
        </p:nvPicPr>
        <p:blipFill>
          <a:blip r:embed="rId4"/>
          <a:stretch>
            <a:fillRect/>
          </a:stretch>
        </p:blipFill>
        <p:spPr>
          <a:xfrm>
            <a:off x="6347880" y="3021013"/>
            <a:ext cx="2487087" cy="339148"/>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10" name="Image 9"/>
          <p:cNvPicPr>
            <a:picLocks noChangeAspect="1"/>
          </p:cNvPicPr>
          <p:nvPr/>
        </p:nvPicPr>
        <p:blipFill>
          <a:blip r:embed="rId5"/>
          <a:stretch>
            <a:fillRect/>
          </a:stretch>
        </p:blipFill>
        <p:spPr>
          <a:xfrm>
            <a:off x="6434667" y="1804410"/>
            <a:ext cx="2298700" cy="313459"/>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11" name="Image 10" descr="Capture d’écran 2014-02-19 à 16.31.22.png"/>
          <p:cNvPicPr>
            <a:picLocks noChangeAspect="1"/>
          </p:cNvPicPr>
          <p:nvPr/>
        </p:nvPicPr>
        <p:blipFill rotWithShape="1">
          <a:blip r:embed="rId6">
            <a:extLst>
              <a:ext uri="{28A0092B-C50C-407E-A947-70E740481C1C}">
                <a14:useLocalDpi xmlns:a14="http://schemas.microsoft.com/office/drawing/2010/main" val="0"/>
              </a:ext>
            </a:extLst>
          </a:blip>
          <a:srcRect l="47482" t="40760" r="36872" b="32851"/>
          <a:stretch/>
        </p:blipFill>
        <p:spPr>
          <a:xfrm>
            <a:off x="4339167" y="4146550"/>
            <a:ext cx="1460500" cy="1508125"/>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12" name="Image 11" descr="Capture d’écran 2014-02-19 à 16.34.04.png"/>
          <p:cNvPicPr>
            <a:picLocks noChangeAspect="1"/>
          </p:cNvPicPr>
          <p:nvPr/>
        </p:nvPicPr>
        <p:blipFill rotWithShape="1">
          <a:blip r:embed="rId7">
            <a:extLst>
              <a:ext uri="{28A0092B-C50C-407E-A947-70E740481C1C}">
                <a14:useLocalDpi xmlns:a14="http://schemas.microsoft.com/office/drawing/2010/main" val="0"/>
              </a:ext>
            </a:extLst>
          </a:blip>
          <a:srcRect l="46528" t="54889" r="46250" b="32500"/>
          <a:stretch/>
        </p:blipFill>
        <p:spPr>
          <a:xfrm>
            <a:off x="6965282" y="4146550"/>
            <a:ext cx="1282700" cy="139987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13" name="Image 12"/>
          <p:cNvPicPr>
            <a:picLocks noChangeAspect="1"/>
          </p:cNvPicPr>
          <p:nvPr/>
        </p:nvPicPr>
        <p:blipFill rotWithShape="1">
          <a:blip r:embed="rId8"/>
          <a:srcRect l="32394" t="23368" b="24676"/>
          <a:stretch/>
        </p:blipFill>
        <p:spPr>
          <a:xfrm>
            <a:off x="469900" y="1810760"/>
            <a:ext cx="2688116" cy="1549401"/>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14" name="ZoneTexte 13"/>
          <p:cNvSpPr txBox="1"/>
          <p:nvPr/>
        </p:nvSpPr>
        <p:spPr>
          <a:xfrm>
            <a:off x="406400" y="3492500"/>
            <a:ext cx="2768600" cy="461665"/>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pPr algn="ctr"/>
            <a:r>
              <a:rPr lang="fr-FR" sz="2000" dirty="0">
                <a:solidFill>
                  <a:srgbClr val="FF0000"/>
                </a:solidFill>
              </a:rPr>
              <a:t>une dépression</a:t>
            </a:r>
          </a:p>
          <a:p>
            <a:endParaRPr lang="fr-FR" sz="400" dirty="0"/>
          </a:p>
        </p:txBody>
      </p:sp>
      <p:sp>
        <p:nvSpPr>
          <p:cNvPr id="15" name="ZoneTexte 14"/>
          <p:cNvSpPr txBox="1"/>
          <p:nvPr/>
        </p:nvSpPr>
        <p:spPr>
          <a:xfrm>
            <a:off x="3742267" y="3492500"/>
            <a:ext cx="2201333" cy="461665"/>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pPr algn="ctr"/>
            <a:r>
              <a:rPr lang="fr-FR" sz="2000" dirty="0">
                <a:solidFill>
                  <a:srgbClr val="FF0000"/>
                </a:solidFill>
              </a:rPr>
              <a:t>des précipitations</a:t>
            </a:r>
          </a:p>
          <a:p>
            <a:endParaRPr lang="fr-FR" sz="400" dirty="0"/>
          </a:p>
        </p:txBody>
      </p:sp>
      <p:sp>
        <p:nvSpPr>
          <p:cNvPr id="17" name="ZoneTexte 16"/>
          <p:cNvSpPr txBox="1"/>
          <p:nvPr/>
        </p:nvSpPr>
        <p:spPr>
          <a:xfrm>
            <a:off x="469900" y="5861050"/>
            <a:ext cx="2768600" cy="461665"/>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pPr algn="ctr"/>
            <a:r>
              <a:rPr lang="fr-FR" sz="2000" dirty="0">
                <a:solidFill>
                  <a:srgbClr val="FF0000"/>
                </a:solidFill>
              </a:rPr>
              <a:t>des vents du sud-ouest</a:t>
            </a:r>
          </a:p>
          <a:p>
            <a:endParaRPr lang="fr-FR" sz="400" dirty="0"/>
          </a:p>
        </p:txBody>
      </p:sp>
      <p:sp>
        <p:nvSpPr>
          <p:cNvPr id="18" name="ZoneTexte 17"/>
          <p:cNvSpPr txBox="1"/>
          <p:nvPr/>
        </p:nvSpPr>
        <p:spPr>
          <a:xfrm>
            <a:off x="4097867" y="5840780"/>
            <a:ext cx="2010833" cy="461665"/>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pPr algn="ctr"/>
            <a:r>
              <a:rPr lang="fr-FR" sz="2000" dirty="0">
                <a:solidFill>
                  <a:srgbClr val="FF0000"/>
                </a:solidFill>
              </a:rPr>
              <a:t>une éphéméride</a:t>
            </a:r>
          </a:p>
          <a:p>
            <a:endParaRPr lang="fr-FR" sz="400" dirty="0"/>
          </a:p>
        </p:txBody>
      </p:sp>
      <p:sp>
        <p:nvSpPr>
          <p:cNvPr id="20" name="ZoneTexte 19"/>
          <p:cNvSpPr txBox="1"/>
          <p:nvPr/>
        </p:nvSpPr>
        <p:spPr>
          <a:xfrm>
            <a:off x="6498167" y="2273300"/>
            <a:ext cx="2201333" cy="461665"/>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pPr algn="ctr"/>
            <a:r>
              <a:rPr lang="fr-FR" sz="2000" dirty="0">
                <a:solidFill>
                  <a:srgbClr val="FF0000"/>
                </a:solidFill>
              </a:rPr>
              <a:t>un front froid</a:t>
            </a:r>
          </a:p>
          <a:p>
            <a:endParaRPr lang="fr-FR" sz="400" dirty="0"/>
          </a:p>
        </p:txBody>
      </p:sp>
      <p:sp>
        <p:nvSpPr>
          <p:cNvPr id="21" name="ZoneTexte 20"/>
          <p:cNvSpPr txBox="1"/>
          <p:nvPr/>
        </p:nvSpPr>
        <p:spPr>
          <a:xfrm>
            <a:off x="6532033" y="3547765"/>
            <a:ext cx="2201333" cy="461665"/>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pPr algn="ctr"/>
            <a:r>
              <a:rPr lang="fr-FR" sz="2000" dirty="0">
                <a:solidFill>
                  <a:srgbClr val="FF0000"/>
                </a:solidFill>
              </a:rPr>
              <a:t>un front chaud</a:t>
            </a:r>
          </a:p>
          <a:p>
            <a:endParaRPr lang="fr-FR" sz="400" dirty="0"/>
          </a:p>
        </p:txBody>
      </p:sp>
      <p:sp>
        <p:nvSpPr>
          <p:cNvPr id="22" name="ZoneTexte 21"/>
          <p:cNvSpPr txBox="1"/>
          <p:nvPr/>
        </p:nvSpPr>
        <p:spPr>
          <a:xfrm>
            <a:off x="6512314" y="5841390"/>
            <a:ext cx="2068651" cy="461665"/>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pPr algn="ctr"/>
            <a:r>
              <a:rPr lang="fr-FR" sz="2000" dirty="0">
                <a:solidFill>
                  <a:srgbClr val="FF0000"/>
                </a:solidFill>
              </a:rPr>
              <a:t>une éclaircie</a:t>
            </a:r>
          </a:p>
          <a:p>
            <a:endParaRPr lang="fr-FR" sz="400" dirty="0"/>
          </a:p>
        </p:txBody>
      </p:sp>
      <p:sp>
        <p:nvSpPr>
          <p:cNvPr id="19" name="Rectangle à coins arrondis 18"/>
          <p:cNvSpPr/>
          <p:nvPr/>
        </p:nvSpPr>
        <p:spPr>
          <a:xfrm>
            <a:off x="7462794" y="6390556"/>
            <a:ext cx="1570375" cy="282555"/>
          </a:xfrm>
          <a:prstGeom prst="roundRect">
            <a:avLst/>
          </a:prstGeom>
          <a:gradFill flip="none" rotWithShape="1">
            <a:gsLst>
              <a:gs pos="0">
                <a:schemeClr val="tx2">
                  <a:lumMod val="60000"/>
                  <a:lumOff val="40000"/>
                </a:schemeClr>
              </a:gs>
              <a:gs pos="100000">
                <a:srgbClr val="FFFFFF"/>
              </a:gs>
            </a:gsLst>
            <a:lin ang="0" scaled="1"/>
            <a:tileRect/>
          </a:gradFill>
        </p:spPr>
        <p:style>
          <a:lnRef idx="1">
            <a:schemeClr val="accent1"/>
          </a:lnRef>
          <a:fillRef idx="3">
            <a:schemeClr val="accent1"/>
          </a:fillRef>
          <a:effectRef idx="2">
            <a:schemeClr val="accent1"/>
          </a:effectRef>
          <a:fontRef idx="minor">
            <a:schemeClr val="lt1"/>
          </a:fontRef>
        </p:style>
        <p:txBody>
          <a:bodyPr rtlCol="0" anchor="ctr"/>
          <a:lstStyle/>
          <a:p>
            <a:pPr algn="ctr"/>
            <a:r>
              <a:rPr lang="fr-FR" sz="1200" dirty="0">
                <a:solidFill>
                  <a:schemeClr val="tx1">
                    <a:lumMod val="75000"/>
                    <a:lumOff val="25000"/>
                  </a:schemeClr>
                </a:solidFill>
              </a:rPr>
              <a:t>Corrigé- D9</a:t>
            </a:r>
          </a:p>
        </p:txBody>
      </p:sp>
    </p:spTree>
    <p:extLst>
      <p:ext uri="{BB962C8B-B14F-4D97-AF65-F5344CB8AC3E}">
        <p14:creationId xmlns:p14="http://schemas.microsoft.com/office/powerpoint/2010/main" val="16394919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1"/>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7"/>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8"/>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2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5" grpId="0" animBg="1"/>
      <p:bldP spid="17" grpId="0" animBg="1"/>
      <p:bldP spid="18" grpId="0" animBg="1"/>
      <p:bldP spid="20" grpId="0" animBg="1"/>
      <p:bldP spid="21" grpId="0" animBg="1"/>
      <p:bldP spid="22"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re 1"/>
          <p:cNvSpPr txBox="1">
            <a:spLocks/>
          </p:cNvSpPr>
          <p:nvPr/>
        </p:nvSpPr>
        <p:spPr>
          <a:xfrm>
            <a:off x="266700" y="114300"/>
            <a:ext cx="8671315" cy="1511300"/>
          </a:xfrm>
          <a:prstGeom prst="rect">
            <a:avLst/>
          </a:prstGeom>
        </p:spPr>
        <p:style>
          <a:lnRef idx="2">
            <a:schemeClr val="dk1"/>
          </a:lnRef>
          <a:fillRef idx="1">
            <a:schemeClr val="lt1"/>
          </a:fillRef>
          <a:effectRef idx="0">
            <a:schemeClr val="dk1"/>
          </a:effectRef>
          <a:fontRef idx="minor">
            <a:schemeClr val="dk1"/>
          </a:fontRef>
        </p:style>
        <p:txBody>
          <a:bodyPr vert="horz" lIns="91440" tIns="45720" rIns="91440" bIns="45720" rtlCol="0" anchor="ctr">
            <a:normAutofit fontScale="77500" lnSpcReduction="20000"/>
          </a:bodyPr>
          <a:lstStyle>
            <a:lvl1pPr algn="ctr" defTabSz="457200" rtl="0" eaLnBrk="1" latinLnBrk="0" hangingPunct="1">
              <a:spcBef>
                <a:spcPct val="0"/>
              </a:spcBef>
              <a:buNone/>
              <a:defRPr sz="4400" kern="1200">
                <a:solidFill>
                  <a:schemeClr val="dk1"/>
                </a:solidFill>
                <a:latin typeface="+mn-lt"/>
                <a:ea typeface="+mn-ea"/>
                <a:cs typeface="+mn-cs"/>
              </a:defRPr>
            </a:lvl1pPr>
            <a:lvl2pPr>
              <a:defRPr>
                <a:solidFill>
                  <a:schemeClr val="dk1"/>
                </a:solidFill>
                <a:latin typeface="+mn-lt"/>
                <a:ea typeface="+mn-ea"/>
                <a:cs typeface="+mn-cs"/>
              </a:defRPr>
            </a:lvl2pPr>
            <a:lvl3pPr>
              <a:defRPr>
                <a:solidFill>
                  <a:schemeClr val="dk1"/>
                </a:solidFill>
                <a:latin typeface="+mn-lt"/>
                <a:ea typeface="+mn-ea"/>
                <a:cs typeface="+mn-cs"/>
              </a:defRPr>
            </a:lvl3pPr>
            <a:lvl4pPr>
              <a:defRPr>
                <a:solidFill>
                  <a:schemeClr val="dk1"/>
                </a:solidFill>
                <a:latin typeface="+mn-lt"/>
                <a:ea typeface="+mn-ea"/>
                <a:cs typeface="+mn-cs"/>
              </a:defRPr>
            </a:lvl4pPr>
            <a:lvl5pPr>
              <a:defRPr>
                <a:solidFill>
                  <a:schemeClr val="dk1"/>
                </a:solidFill>
                <a:latin typeface="+mn-lt"/>
                <a:ea typeface="+mn-ea"/>
                <a:cs typeface="+mn-cs"/>
              </a:defRPr>
            </a:lvl5pPr>
            <a:lvl6pPr>
              <a:defRPr>
                <a:solidFill>
                  <a:schemeClr val="dk1"/>
                </a:solidFill>
                <a:latin typeface="+mn-lt"/>
                <a:ea typeface="+mn-ea"/>
                <a:cs typeface="+mn-cs"/>
              </a:defRPr>
            </a:lvl6pPr>
            <a:lvl7pPr>
              <a:defRPr>
                <a:solidFill>
                  <a:schemeClr val="dk1"/>
                </a:solidFill>
                <a:latin typeface="+mn-lt"/>
                <a:ea typeface="+mn-ea"/>
                <a:cs typeface="+mn-cs"/>
              </a:defRPr>
            </a:lvl7pPr>
            <a:lvl8pPr>
              <a:defRPr>
                <a:solidFill>
                  <a:schemeClr val="dk1"/>
                </a:solidFill>
                <a:latin typeface="+mn-lt"/>
                <a:ea typeface="+mn-ea"/>
                <a:cs typeface="+mn-cs"/>
              </a:defRPr>
            </a:lvl8pPr>
            <a:lvl9pPr>
              <a:defRPr>
                <a:solidFill>
                  <a:schemeClr val="dk1"/>
                </a:solidFill>
                <a:latin typeface="+mn-lt"/>
                <a:ea typeface="+mn-ea"/>
                <a:cs typeface="+mn-cs"/>
              </a:defRPr>
            </a:lvl9pPr>
          </a:lstStyle>
          <a:p>
            <a:r>
              <a:rPr lang="fr-FR" sz="1400" dirty="0">
                <a:solidFill>
                  <a:schemeClr val="tx1"/>
                </a:solidFill>
              </a:rPr>
              <a:t>Prénom:________________________________</a:t>
            </a:r>
            <a:r>
              <a:rPr lang="fr-FR" sz="1400" dirty="0"/>
              <a:t>						Séquence orale «  </a:t>
            </a:r>
            <a:r>
              <a:rPr lang="fr-FR" sz="1400" b="1" i="1" dirty="0"/>
              <a:t>La météo »</a:t>
            </a:r>
            <a:br>
              <a:rPr lang="fr-FR" sz="1400" b="1" i="1" dirty="0"/>
            </a:br>
            <a:br>
              <a:rPr lang="fr-FR" sz="1400" b="1" i="1" dirty="0"/>
            </a:br>
            <a:r>
              <a:rPr lang="fr-FR" sz="1600" b="1" i="1" u="sng" dirty="0"/>
              <a:t>Je repère des points géographiques sur la carte suisse afin de situer les gestes de la présentatrice</a:t>
            </a:r>
          </a:p>
          <a:p>
            <a:endParaRPr lang="fr-FR" sz="1400" b="1" i="1" u="sng" dirty="0"/>
          </a:p>
          <a:p>
            <a:pPr algn="l">
              <a:lnSpc>
                <a:spcPct val="120000"/>
              </a:lnSpc>
            </a:pPr>
            <a:r>
              <a:rPr lang="fr-FR" sz="1400" b="1" u="sng" dirty="0"/>
              <a:t>Exercice 4</a:t>
            </a:r>
            <a:r>
              <a:rPr lang="fr-FR" sz="1400" b="1" dirty="0"/>
              <a:t>: Place les différentes points cardinaux sur la carte de la Suisse, place la région des trois lacs et colorie d’une couleur différente les trois parties géographiques de la Suisse (le Jura, le plateau, les alpes et </a:t>
            </a:r>
            <a:r>
              <a:rPr lang="fr-FR" sz="1400" b="1" dirty="0" err="1"/>
              <a:t>préalpes</a:t>
            </a:r>
            <a:r>
              <a:rPr lang="fr-FR" sz="1400" b="1" dirty="0"/>
              <a:t>)</a:t>
            </a:r>
            <a:endParaRPr lang="fr-FR" sz="1400" b="1" i="1" u="sng" dirty="0"/>
          </a:p>
          <a:p>
            <a:endParaRPr lang="fr-FR" sz="1600" b="1" dirty="0"/>
          </a:p>
          <a:p>
            <a:r>
              <a:rPr lang="fr-FR" sz="1600" b="1" dirty="0"/>
              <a:t>nord - sud - est – ouest –L’arc lémanique – l’Engadine - la région des 3 lacs – </a:t>
            </a:r>
          </a:p>
          <a:p>
            <a:r>
              <a:rPr lang="fr-FR" sz="1600" b="1" dirty="0"/>
              <a:t>le Jura – le plateau –  les alpes et </a:t>
            </a:r>
            <a:r>
              <a:rPr lang="fr-FR" sz="1600" b="1" dirty="0" err="1"/>
              <a:t>préalpes</a:t>
            </a:r>
            <a:r>
              <a:rPr lang="fr-FR" sz="1600" b="1" dirty="0"/>
              <a:t> </a:t>
            </a:r>
          </a:p>
        </p:txBody>
      </p:sp>
      <p:pic>
        <p:nvPicPr>
          <p:cNvPr id="8" name="Image 7"/>
          <p:cNvPicPr>
            <a:picLocks noChangeAspect="1"/>
          </p:cNvPicPr>
          <p:nvPr/>
        </p:nvPicPr>
        <p:blipFill>
          <a:blip r:embed="rId2"/>
          <a:stretch>
            <a:fillRect/>
          </a:stretch>
        </p:blipFill>
        <p:spPr>
          <a:xfrm>
            <a:off x="762001" y="1788062"/>
            <a:ext cx="6769099" cy="4399342"/>
          </a:xfrm>
          <a:prstGeom prst="rect">
            <a:avLst/>
          </a:prstGeom>
        </p:spPr>
      </p:pic>
      <p:sp>
        <p:nvSpPr>
          <p:cNvPr id="3" name="ZoneTexte 2"/>
          <p:cNvSpPr txBox="1"/>
          <p:nvPr/>
        </p:nvSpPr>
        <p:spPr>
          <a:xfrm>
            <a:off x="2654300" y="1737720"/>
            <a:ext cx="1663700" cy="369332"/>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endParaRPr lang="fr-FR" dirty="0"/>
          </a:p>
        </p:txBody>
      </p:sp>
      <p:sp>
        <p:nvSpPr>
          <p:cNvPr id="10" name="ZoneTexte 9"/>
          <p:cNvSpPr txBox="1"/>
          <p:nvPr/>
        </p:nvSpPr>
        <p:spPr>
          <a:xfrm>
            <a:off x="7452115" y="2854288"/>
            <a:ext cx="1463285" cy="369332"/>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endParaRPr lang="fr-FR" dirty="0"/>
          </a:p>
        </p:txBody>
      </p:sp>
      <p:sp>
        <p:nvSpPr>
          <p:cNvPr id="11" name="ZoneTexte 10"/>
          <p:cNvSpPr txBox="1"/>
          <p:nvPr/>
        </p:nvSpPr>
        <p:spPr>
          <a:xfrm>
            <a:off x="266700" y="2854288"/>
            <a:ext cx="1181100" cy="369332"/>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endParaRPr lang="fr-FR" dirty="0"/>
          </a:p>
        </p:txBody>
      </p:sp>
      <p:sp>
        <p:nvSpPr>
          <p:cNvPr id="12" name="Ellipse 11"/>
          <p:cNvSpPr/>
          <p:nvPr/>
        </p:nvSpPr>
        <p:spPr>
          <a:xfrm>
            <a:off x="1803400" y="3022600"/>
            <a:ext cx="1346200" cy="1244600"/>
          </a:xfrm>
          <a:prstGeom prst="ellipse">
            <a:avLst/>
          </a:prstGeom>
          <a:no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13" name="ZoneTexte 12"/>
          <p:cNvSpPr txBox="1"/>
          <p:nvPr/>
        </p:nvSpPr>
        <p:spPr>
          <a:xfrm>
            <a:off x="2711450" y="3713202"/>
            <a:ext cx="1860550" cy="369332"/>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endParaRPr lang="fr-FR" dirty="0"/>
          </a:p>
        </p:txBody>
      </p:sp>
      <p:sp>
        <p:nvSpPr>
          <p:cNvPr id="14" name="Ellipse 13"/>
          <p:cNvSpPr/>
          <p:nvPr/>
        </p:nvSpPr>
        <p:spPr>
          <a:xfrm rot="19667865">
            <a:off x="5963388" y="3739749"/>
            <a:ext cx="1687987" cy="868368"/>
          </a:xfrm>
          <a:prstGeom prst="ellipse">
            <a:avLst/>
          </a:prstGeom>
          <a:no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dirty="0"/>
          </a:p>
        </p:txBody>
      </p:sp>
      <p:sp>
        <p:nvSpPr>
          <p:cNvPr id="16" name="Ellipse 15"/>
          <p:cNvSpPr/>
          <p:nvPr/>
        </p:nvSpPr>
        <p:spPr>
          <a:xfrm>
            <a:off x="1270000" y="4419600"/>
            <a:ext cx="1231900" cy="571500"/>
          </a:xfrm>
          <a:prstGeom prst="ellipse">
            <a:avLst/>
          </a:prstGeom>
          <a:no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dirty="0"/>
          </a:p>
        </p:txBody>
      </p:sp>
      <p:sp>
        <p:nvSpPr>
          <p:cNvPr id="15" name="ZoneTexte 14"/>
          <p:cNvSpPr txBox="1"/>
          <p:nvPr/>
        </p:nvSpPr>
        <p:spPr>
          <a:xfrm>
            <a:off x="2501900" y="4621768"/>
            <a:ext cx="1663700" cy="369332"/>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endParaRPr lang="fr-FR" dirty="0"/>
          </a:p>
        </p:txBody>
      </p:sp>
      <p:sp>
        <p:nvSpPr>
          <p:cNvPr id="9" name="ZoneTexte 8"/>
          <p:cNvSpPr txBox="1"/>
          <p:nvPr/>
        </p:nvSpPr>
        <p:spPr>
          <a:xfrm>
            <a:off x="6582165" y="4500602"/>
            <a:ext cx="1663700" cy="369332"/>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endParaRPr lang="fr-FR" dirty="0"/>
          </a:p>
        </p:txBody>
      </p:sp>
      <p:sp>
        <p:nvSpPr>
          <p:cNvPr id="17" name="ZoneTexte 16"/>
          <p:cNvSpPr txBox="1"/>
          <p:nvPr/>
        </p:nvSpPr>
        <p:spPr>
          <a:xfrm>
            <a:off x="2501900" y="6187404"/>
            <a:ext cx="1663700" cy="369332"/>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endParaRPr lang="fr-FR" dirty="0"/>
          </a:p>
        </p:txBody>
      </p:sp>
      <p:sp>
        <p:nvSpPr>
          <p:cNvPr id="18" name="Rectangle à coins arrondis 17"/>
          <p:cNvSpPr/>
          <p:nvPr/>
        </p:nvSpPr>
        <p:spPr>
          <a:xfrm>
            <a:off x="7256125" y="6135953"/>
            <a:ext cx="1570375" cy="282555"/>
          </a:xfrm>
          <a:prstGeom prst="roundRect">
            <a:avLst/>
          </a:prstGeom>
          <a:gradFill flip="none" rotWithShape="1">
            <a:gsLst>
              <a:gs pos="0">
                <a:schemeClr val="tx2">
                  <a:lumMod val="60000"/>
                  <a:lumOff val="40000"/>
                </a:schemeClr>
              </a:gs>
              <a:gs pos="100000">
                <a:srgbClr val="FFFFFF"/>
              </a:gs>
            </a:gsLst>
            <a:lin ang="0" scaled="1"/>
            <a:tileRect/>
          </a:gradFill>
        </p:spPr>
        <p:style>
          <a:lnRef idx="1">
            <a:schemeClr val="accent1"/>
          </a:lnRef>
          <a:fillRef idx="3">
            <a:schemeClr val="accent1"/>
          </a:fillRef>
          <a:effectRef idx="2">
            <a:schemeClr val="accent1"/>
          </a:effectRef>
          <a:fontRef idx="minor">
            <a:schemeClr val="lt1"/>
          </a:fontRef>
        </p:style>
        <p:txBody>
          <a:bodyPr rtlCol="0" anchor="ctr"/>
          <a:lstStyle/>
          <a:p>
            <a:pPr algn="ctr"/>
            <a:r>
              <a:rPr lang="fr-FR" sz="1200" dirty="0">
                <a:solidFill>
                  <a:schemeClr val="tx1">
                    <a:lumMod val="75000"/>
                    <a:lumOff val="25000"/>
                  </a:schemeClr>
                </a:solidFill>
              </a:rPr>
              <a:t>D11- séance B</a:t>
            </a:r>
          </a:p>
        </p:txBody>
      </p:sp>
    </p:spTree>
    <p:extLst>
      <p:ext uri="{BB962C8B-B14F-4D97-AF65-F5344CB8AC3E}">
        <p14:creationId xmlns:p14="http://schemas.microsoft.com/office/powerpoint/2010/main" val="411094393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re 1"/>
          <p:cNvSpPr txBox="1">
            <a:spLocks/>
          </p:cNvSpPr>
          <p:nvPr/>
        </p:nvSpPr>
        <p:spPr>
          <a:xfrm>
            <a:off x="266700" y="114300"/>
            <a:ext cx="8671315" cy="1511300"/>
          </a:xfrm>
          <a:prstGeom prst="rect">
            <a:avLst/>
          </a:prstGeom>
        </p:spPr>
        <p:style>
          <a:lnRef idx="2">
            <a:schemeClr val="dk1"/>
          </a:lnRef>
          <a:fillRef idx="1">
            <a:schemeClr val="lt1"/>
          </a:fillRef>
          <a:effectRef idx="0">
            <a:schemeClr val="dk1"/>
          </a:effectRef>
          <a:fontRef idx="minor">
            <a:schemeClr val="dk1"/>
          </a:fontRef>
        </p:style>
        <p:txBody>
          <a:bodyPr vert="horz" lIns="91440" tIns="45720" rIns="91440" bIns="45720" rtlCol="0" anchor="ctr">
            <a:normAutofit fontScale="77500" lnSpcReduction="20000"/>
          </a:bodyPr>
          <a:lstStyle>
            <a:lvl1pPr algn="ctr" defTabSz="457200" rtl="0" eaLnBrk="1" latinLnBrk="0" hangingPunct="1">
              <a:spcBef>
                <a:spcPct val="0"/>
              </a:spcBef>
              <a:buNone/>
              <a:defRPr sz="4400" kern="1200">
                <a:solidFill>
                  <a:schemeClr val="dk1"/>
                </a:solidFill>
                <a:latin typeface="+mn-lt"/>
                <a:ea typeface="+mn-ea"/>
                <a:cs typeface="+mn-cs"/>
              </a:defRPr>
            </a:lvl1pPr>
            <a:lvl2pPr>
              <a:defRPr>
                <a:solidFill>
                  <a:schemeClr val="dk1"/>
                </a:solidFill>
                <a:latin typeface="+mn-lt"/>
                <a:ea typeface="+mn-ea"/>
                <a:cs typeface="+mn-cs"/>
              </a:defRPr>
            </a:lvl2pPr>
            <a:lvl3pPr>
              <a:defRPr>
                <a:solidFill>
                  <a:schemeClr val="dk1"/>
                </a:solidFill>
                <a:latin typeface="+mn-lt"/>
                <a:ea typeface="+mn-ea"/>
                <a:cs typeface="+mn-cs"/>
              </a:defRPr>
            </a:lvl3pPr>
            <a:lvl4pPr>
              <a:defRPr>
                <a:solidFill>
                  <a:schemeClr val="dk1"/>
                </a:solidFill>
                <a:latin typeface="+mn-lt"/>
                <a:ea typeface="+mn-ea"/>
                <a:cs typeface="+mn-cs"/>
              </a:defRPr>
            </a:lvl4pPr>
            <a:lvl5pPr>
              <a:defRPr>
                <a:solidFill>
                  <a:schemeClr val="dk1"/>
                </a:solidFill>
                <a:latin typeface="+mn-lt"/>
                <a:ea typeface="+mn-ea"/>
                <a:cs typeface="+mn-cs"/>
              </a:defRPr>
            </a:lvl5pPr>
            <a:lvl6pPr>
              <a:defRPr>
                <a:solidFill>
                  <a:schemeClr val="dk1"/>
                </a:solidFill>
                <a:latin typeface="+mn-lt"/>
                <a:ea typeface="+mn-ea"/>
                <a:cs typeface="+mn-cs"/>
              </a:defRPr>
            </a:lvl6pPr>
            <a:lvl7pPr>
              <a:defRPr>
                <a:solidFill>
                  <a:schemeClr val="dk1"/>
                </a:solidFill>
                <a:latin typeface="+mn-lt"/>
                <a:ea typeface="+mn-ea"/>
                <a:cs typeface="+mn-cs"/>
              </a:defRPr>
            </a:lvl7pPr>
            <a:lvl8pPr>
              <a:defRPr>
                <a:solidFill>
                  <a:schemeClr val="dk1"/>
                </a:solidFill>
                <a:latin typeface="+mn-lt"/>
                <a:ea typeface="+mn-ea"/>
                <a:cs typeface="+mn-cs"/>
              </a:defRPr>
            </a:lvl8pPr>
            <a:lvl9pPr>
              <a:defRPr>
                <a:solidFill>
                  <a:schemeClr val="dk1"/>
                </a:solidFill>
                <a:latin typeface="+mn-lt"/>
                <a:ea typeface="+mn-ea"/>
                <a:cs typeface="+mn-cs"/>
              </a:defRPr>
            </a:lvl9pPr>
          </a:lstStyle>
          <a:p>
            <a:r>
              <a:rPr lang="fr-FR" sz="1400" dirty="0">
                <a:solidFill>
                  <a:srgbClr val="FF0000"/>
                </a:solidFill>
              </a:rPr>
              <a:t>CORRIGE FICHE GEOGAPHIE DIAPO 11							</a:t>
            </a:r>
            <a:r>
              <a:rPr lang="fr-FR" sz="1400" dirty="0"/>
              <a:t>		Séquence orale «  </a:t>
            </a:r>
            <a:r>
              <a:rPr lang="fr-FR" sz="1400" b="1" i="1" dirty="0"/>
              <a:t>La météo »</a:t>
            </a:r>
            <a:br>
              <a:rPr lang="fr-FR" sz="1400" b="1" i="1" dirty="0"/>
            </a:br>
            <a:br>
              <a:rPr lang="fr-FR" sz="1400" b="1" i="1" dirty="0"/>
            </a:br>
            <a:r>
              <a:rPr lang="fr-FR" sz="1600" b="1" i="1" u="sng" dirty="0"/>
              <a:t>Je repère des points géographiques sur la carte suisse afin de situer les gestes de la présentatrice</a:t>
            </a:r>
          </a:p>
          <a:p>
            <a:endParaRPr lang="fr-FR" sz="1400" b="1" i="1" u="sng" dirty="0"/>
          </a:p>
          <a:p>
            <a:pPr algn="l">
              <a:lnSpc>
                <a:spcPct val="120000"/>
              </a:lnSpc>
            </a:pPr>
            <a:r>
              <a:rPr lang="fr-FR" sz="1400" b="1" u="sng" dirty="0"/>
              <a:t>Exercice 4</a:t>
            </a:r>
            <a:r>
              <a:rPr lang="fr-FR" sz="1400" b="1" dirty="0"/>
              <a:t>: Place les différentes points cardinaux sur la carte de la Suisse, place la région des trois lacs et colorie d’une couleur différente les trois parties géographiques de la Suisse (le Jura, le plateau, les alpes et </a:t>
            </a:r>
            <a:r>
              <a:rPr lang="fr-FR" sz="1400" b="1" dirty="0" err="1"/>
              <a:t>préalpes</a:t>
            </a:r>
            <a:r>
              <a:rPr lang="fr-FR" sz="1400" b="1" dirty="0"/>
              <a:t>)</a:t>
            </a:r>
            <a:endParaRPr lang="fr-FR" sz="1400" b="1" i="1" u="sng" dirty="0"/>
          </a:p>
          <a:p>
            <a:endParaRPr lang="fr-FR" sz="1600" b="1" dirty="0"/>
          </a:p>
          <a:p>
            <a:r>
              <a:rPr lang="fr-FR" sz="1600" b="1" dirty="0"/>
              <a:t>nord - sud - est – ouest –L’arc lémanique – l’Engadine - la région des 3 lacs – </a:t>
            </a:r>
          </a:p>
          <a:p>
            <a:r>
              <a:rPr lang="fr-FR" sz="1600" b="1" dirty="0"/>
              <a:t>le Jura – le plateau –  les alpes et </a:t>
            </a:r>
            <a:r>
              <a:rPr lang="fr-FR" sz="1600" b="1" dirty="0" err="1"/>
              <a:t>préalpes</a:t>
            </a:r>
            <a:r>
              <a:rPr lang="fr-FR" sz="1600" b="1" dirty="0"/>
              <a:t> </a:t>
            </a:r>
          </a:p>
        </p:txBody>
      </p:sp>
      <p:pic>
        <p:nvPicPr>
          <p:cNvPr id="8" name="Image 7"/>
          <p:cNvPicPr>
            <a:picLocks noChangeAspect="1"/>
          </p:cNvPicPr>
          <p:nvPr/>
        </p:nvPicPr>
        <p:blipFill>
          <a:blip r:embed="rId2"/>
          <a:stretch>
            <a:fillRect/>
          </a:stretch>
        </p:blipFill>
        <p:spPr>
          <a:xfrm>
            <a:off x="762001" y="1788062"/>
            <a:ext cx="6769099" cy="4399342"/>
          </a:xfrm>
          <a:prstGeom prst="rect">
            <a:avLst/>
          </a:prstGeom>
        </p:spPr>
      </p:pic>
      <p:sp>
        <p:nvSpPr>
          <p:cNvPr id="3" name="ZoneTexte 2"/>
          <p:cNvSpPr txBox="1"/>
          <p:nvPr/>
        </p:nvSpPr>
        <p:spPr>
          <a:xfrm>
            <a:off x="2654300" y="1737720"/>
            <a:ext cx="1663700" cy="369332"/>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pPr algn="ctr"/>
            <a:r>
              <a:rPr lang="fr-FR" dirty="0">
                <a:solidFill>
                  <a:srgbClr val="FF0000"/>
                </a:solidFill>
              </a:rPr>
              <a:t>Nord</a:t>
            </a:r>
          </a:p>
        </p:txBody>
      </p:sp>
      <p:sp>
        <p:nvSpPr>
          <p:cNvPr id="10" name="ZoneTexte 9"/>
          <p:cNvSpPr txBox="1"/>
          <p:nvPr/>
        </p:nvSpPr>
        <p:spPr>
          <a:xfrm>
            <a:off x="7452115" y="3223620"/>
            <a:ext cx="1463285" cy="369332"/>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pPr algn="ctr"/>
            <a:r>
              <a:rPr lang="fr-FR" dirty="0">
                <a:solidFill>
                  <a:srgbClr val="FF0000"/>
                </a:solidFill>
              </a:rPr>
              <a:t>Est</a:t>
            </a:r>
            <a:endParaRPr lang="fr-FR" dirty="0"/>
          </a:p>
        </p:txBody>
      </p:sp>
      <p:sp>
        <p:nvSpPr>
          <p:cNvPr id="11" name="ZoneTexte 10"/>
          <p:cNvSpPr txBox="1"/>
          <p:nvPr/>
        </p:nvSpPr>
        <p:spPr>
          <a:xfrm>
            <a:off x="266700" y="3223620"/>
            <a:ext cx="1181100" cy="369332"/>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pPr algn="ctr"/>
            <a:r>
              <a:rPr lang="fr-FR" dirty="0">
                <a:solidFill>
                  <a:srgbClr val="FF0000"/>
                </a:solidFill>
              </a:rPr>
              <a:t>Ouest</a:t>
            </a:r>
            <a:endParaRPr lang="fr-FR" dirty="0"/>
          </a:p>
        </p:txBody>
      </p:sp>
      <p:sp>
        <p:nvSpPr>
          <p:cNvPr id="12" name="Ellipse 11"/>
          <p:cNvSpPr/>
          <p:nvPr/>
        </p:nvSpPr>
        <p:spPr>
          <a:xfrm>
            <a:off x="1803400" y="3022600"/>
            <a:ext cx="1346200" cy="1244600"/>
          </a:xfrm>
          <a:prstGeom prst="ellipse">
            <a:avLst/>
          </a:prstGeom>
          <a:no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13" name="ZoneTexte 12"/>
          <p:cNvSpPr txBox="1"/>
          <p:nvPr/>
        </p:nvSpPr>
        <p:spPr>
          <a:xfrm>
            <a:off x="2711450" y="3713203"/>
            <a:ext cx="2038350" cy="369332"/>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pPr algn="ctr"/>
            <a:r>
              <a:rPr lang="fr-FR" dirty="0">
                <a:solidFill>
                  <a:srgbClr val="FF0000"/>
                </a:solidFill>
              </a:rPr>
              <a:t>Région des 3 lacs</a:t>
            </a:r>
            <a:endParaRPr lang="fr-FR" dirty="0"/>
          </a:p>
        </p:txBody>
      </p:sp>
      <p:sp>
        <p:nvSpPr>
          <p:cNvPr id="14" name="Ellipse 13"/>
          <p:cNvSpPr/>
          <p:nvPr/>
        </p:nvSpPr>
        <p:spPr>
          <a:xfrm rot="19303586">
            <a:off x="5893359" y="3669769"/>
            <a:ext cx="1810827" cy="887069"/>
          </a:xfrm>
          <a:prstGeom prst="ellipse">
            <a:avLst/>
          </a:prstGeom>
          <a:no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dirty="0"/>
          </a:p>
        </p:txBody>
      </p:sp>
      <p:sp>
        <p:nvSpPr>
          <p:cNvPr id="16" name="Ellipse 15"/>
          <p:cNvSpPr/>
          <p:nvPr/>
        </p:nvSpPr>
        <p:spPr>
          <a:xfrm>
            <a:off x="1270000" y="4419600"/>
            <a:ext cx="1231900" cy="571500"/>
          </a:xfrm>
          <a:prstGeom prst="ellipse">
            <a:avLst/>
          </a:prstGeom>
          <a:no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dirty="0"/>
          </a:p>
        </p:txBody>
      </p:sp>
      <p:sp>
        <p:nvSpPr>
          <p:cNvPr id="15" name="ZoneTexte 14"/>
          <p:cNvSpPr txBox="1"/>
          <p:nvPr/>
        </p:nvSpPr>
        <p:spPr>
          <a:xfrm>
            <a:off x="2501900" y="4621768"/>
            <a:ext cx="1663700" cy="369332"/>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r>
              <a:rPr lang="fr-FR" dirty="0">
                <a:solidFill>
                  <a:srgbClr val="FF0000"/>
                </a:solidFill>
              </a:rPr>
              <a:t>L’arc lémanique</a:t>
            </a:r>
            <a:endParaRPr lang="fr-FR" dirty="0"/>
          </a:p>
        </p:txBody>
      </p:sp>
      <p:sp>
        <p:nvSpPr>
          <p:cNvPr id="9" name="ZoneTexte 8"/>
          <p:cNvSpPr txBox="1"/>
          <p:nvPr/>
        </p:nvSpPr>
        <p:spPr>
          <a:xfrm>
            <a:off x="6582165" y="4500602"/>
            <a:ext cx="1663700" cy="369332"/>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pPr algn="ctr"/>
            <a:r>
              <a:rPr lang="fr-FR" dirty="0">
                <a:solidFill>
                  <a:srgbClr val="FF0000"/>
                </a:solidFill>
              </a:rPr>
              <a:t>L’Engadine</a:t>
            </a:r>
            <a:endParaRPr lang="fr-FR" dirty="0"/>
          </a:p>
        </p:txBody>
      </p:sp>
      <p:sp>
        <p:nvSpPr>
          <p:cNvPr id="17" name="ZoneTexte 16"/>
          <p:cNvSpPr txBox="1"/>
          <p:nvPr/>
        </p:nvSpPr>
        <p:spPr>
          <a:xfrm>
            <a:off x="2806700" y="6187404"/>
            <a:ext cx="1663700" cy="369332"/>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pPr algn="ctr"/>
            <a:r>
              <a:rPr lang="fr-FR" dirty="0">
                <a:solidFill>
                  <a:srgbClr val="FF0000"/>
                </a:solidFill>
              </a:rPr>
              <a:t>Sud</a:t>
            </a:r>
            <a:endParaRPr lang="fr-FR" dirty="0"/>
          </a:p>
        </p:txBody>
      </p:sp>
      <p:sp>
        <p:nvSpPr>
          <p:cNvPr id="18" name="Rectangle à coins arrondis 17"/>
          <p:cNvSpPr/>
          <p:nvPr/>
        </p:nvSpPr>
        <p:spPr>
          <a:xfrm>
            <a:off x="7345025" y="6276637"/>
            <a:ext cx="1570375" cy="282555"/>
          </a:xfrm>
          <a:prstGeom prst="roundRect">
            <a:avLst/>
          </a:prstGeom>
          <a:gradFill flip="none" rotWithShape="1">
            <a:gsLst>
              <a:gs pos="0">
                <a:schemeClr val="tx2">
                  <a:lumMod val="60000"/>
                  <a:lumOff val="40000"/>
                </a:schemeClr>
              </a:gs>
              <a:gs pos="100000">
                <a:srgbClr val="FFFFFF"/>
              </a:gs>
            </a:gsLst>
            <a:lin ang="0" scaled="1"/>
            <a:tileRect/>
          </a:gradFill>
        </p:spPr>
        <p:style>
          <a:lnRef idx="1">
            <a:schemeClr val="accent1"/>
          </a:lnRef>
          <a:fillRef idx="3">
            <a:schemeClr val="accent1"/>
          </a:fillRef>
          <a:effectRef idx="2">
            <a:schemeClr val="accent1"/>
          </a:effectRef>
          <a:fontRef idx="minor">
            <a:schemeClr val="lt1"/>
          </a:fontRef>
        </p:style>
        <p:txBody>
          <a:bodyPr rtlCol="0" anchor="ctr"/>
          <a:lstStyle/>
          <a:p>
            <a:pPr algn="ctr"/>
            <a:r>
              <a:rPr lang="fr-FR" sz="1200" dirty="0">
                <a:solidFill>
                  <a:schemeClr val="tx1">
                    <a:lumMod val="75000"/>
                    <a:lumOff val="25000"/>
                  </a:schemeClr>
                </a:solidFill>
              </a:rPr>
              <a:t>Corrigé-D11</a:t>
            </a:r>
          </a:p>
        </p:txBody>
      </p:sp>
    </p:spTree>
    <p:extLst>
      <p:ext uri="{BB962C8B-B14F-4D97-AF65-F5344CB8AC3E}">
        <p14:creationId xmlns:p14="http://schemas.microsoft.com/office/powerpoint/2010/main" val="42047629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1"/>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3"/>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5"/>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10" grpId="0" animBg="1"/>
      <p:bldP spid="11" grpId="0" animBg="1"/>
      <p:bldP spid="13" grpId="0" animBg="1"/>
      <p:bldP spid="15" grpId="0" animBg="1"/>
      <p:bldP spid="9" grpId="0" animBg="1"/>
      <p:bldP spid="17"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ctrTitle"/>
          </p:nvPr>
        </p:nvSpPr>
        <p:spPr>
          <a:xfrm>
            <a:off x="254000" y="54017"/>
            <a:ext cx="8671315" cy="1152483"/>
          </a:xfrm>
        </p:spPr>
        <p:style>
          <a:lnRef idx="2">
            <a:schemeClr val="dk1"/>
          </a:lnRef>
          <a:fillRef idx="1">
            <a:schemeClr val="lt1"/>
          </a:fillRef>
          <a:effectRef idx="0">
            <a:schemeClr val="dk1"/>
          </a:effectRef>
          <a:fontRef idx="minor">
            <a:schemeClr val="dk1"/>
          </a:fontRef>
        </p:style>
        <p:txBody>
          <a:bodyPr>
            <a:normAutofit/>
          </a:bodyPr>
          <a:lstStyle/>
          <a:p>
            <a:r>
              <a:rPr lang="fr-FR" sz="1400" dirty="0"/>
              <a:t>Prénom:_________________________         							Séquence orale «  </a:t>
            </a:r>
            <a:r>
              <a:rPr lang="fr-FR" sz="1400" b="1" i="1" dirty="0"/>
              <a:t>La météo »</a:t>
            </a:r>
            <a:br>
              <a:rPr lang="fr-FR" sz="1400" b="1" i="1" dirty="0"/>
            </a:br>
            <a:br>
              <a:rPr lang="fr-FR" sz="1400" b="1" i="1" dirty="0"/>
            </a:br>
            <a:r>
              <a:rPr lang="fr-FR" sz="1400" b="1" i="1" u="sng" dirty="0"/>
              <a:t>Quel temps fera-t-il?</a:t>
            </a:r>
            <a:br>
              <a:rPr lang="fr-FR" sz="1400" b="1" i="1" u="sng" dirty="0"/>
            </a:br>
            <a:r>
              <a:rPr lang="fr-FR" sz="1400" b="1" i="1" u="sng" dirty="0"/>
              <a:t>Sélectionne parmi les informations ci-dessous celles que tu entends à la radio.</a:t>
            </a:r>
            <a:endParaRPr lang="fr-FR" sz="1400" u="sng" dirty="0"/>
          </a:p>
        </p:txBody>
      </p:sp>
      <p:pic>
        <p:nvPicPr>
          <p:cNvPr id="5" name="Image 4"/>
          <p:cNvPicPr>
            <a:picLocks noChangeAspect="1"/>
          </p:cNvPicPr>
          <p:nvPr/>
        </p:nvPicPr>
        <p:blipFill rotWithShape="1">
          <a:blip r:embed="rId2">
            <a:clrChange>
              <a:clrFrom>
                <a:srgbClr val="FFFFFF"/>
              </a:clrFrom>
              <a:clrTo>
                <a:srgbClr val="FFFFFF">
                  <a:alpha val="0"/>
                </a:srgbClr>
              </a:clrTo>
            </a:clrChange>
          </a:blip>
          <a:srcRect b="32845"/>
          <a:stretch/>
        </p:blipFill>
        <p:spPr>
          <a:xfrm>
            <a:off x="7637684" y="578961"/>
            <a:ext cx="1125316" cy="1033939"/>
          </a:xfrm>
          <a:prstGeom prst="rect">
            <a:avLst/>
          </a:prstGeom>
        </p:spPr>
      </p:pic>
      <p:pic>
        <p:nvPicPr>
          <p:cNvPr id="6" name="Image 5"/>
          <p:cNvPicPr>
            <a:picLocks noChangeAspect="1"/>
          </p:cNvPicPr>
          <p:nvPr/>
        </p:nvPicPr>
        <p:blipFill>
          <a:blip r:embed="rId3"/>
          <a:stretch>
            <a:fillRect/>
          </a:stretch>
        </p:blipFill>
        <p:spPr>
          <a:xfrm>
            <a:off x="736600" y="583376"/>
            <a:ext cx="652125" cy="623124"/>
          </a:xfrm>
          <a:prstGeom prst="rect">
            <a:avLst/>
          </a:prstGeom>
        </p:spPr>
      </p:pic>
      <p:graphicFrame>
        <p:nvGraphicFramePr>
          <p:cNvPr id="4" name="Tableau 3"/>
          <p:cNvGraphicFramePr>
            <a:graphicFrameLocks noGrp="1"/>
          </p:cNvGraphicFramePr>
          <p:nvPr>
            <p:extLst>
              <p:ext uri="{D42A27DB-BD31-4B8C-83A1-F6EECF244321}">
                <p14:modId xmlns:p14="http://schemas.microsoft.com/office/powerpoint/2010/main" val="3357548197"/>
              </p:ext>
            </p:extLst>
          </p:nvPr>
        </p:nvGraphicFramePr>
        <p:xfrm>
          <a:off x="203202" y="1333501"/>
          <a:ext cx="8722112" cy="4806267"/>
        </p:xfrm>
        <a:graphic>
          <a:graphicData uri="http://schemas.openxmlformats.org/drawingml/2006/table">
            <a:tbl>
              <a:tblPr firstRow="1" bandRow="1">
                <a:tableStyleId>{5A111915-BE36-4E01-A7E5-04B1672EAD32}</a:tableStyleId>
              </a:tblPr>
              <a:tblGrid>
                <a:gridCol w="1908453">
                  <a:extLst>
                    <a:ext uri="{9D8B030D-6E8A-4147-A177-3AD203B41FA5}">
                      <a16:colId xmlns:a16="http://schemas.microsoft.com/office/drawing/2014/main" val="20000"/>
                    </a:ext>
                  </a:extLst>
                </a:gridCol>
                <a:gridCol w="2729007">
                  <a:extLst>
                    <a:ext uri="{9D8B030D-6E8A-4147-A177-3AD203B41FA5}">
                      <a16:colId xmlns:a16="http://schemas.microsoft.com/office/drawing/2014/main" val="20001"/>
                    </a:ext>
                  </a:extLst>
                </a:gridCol>
                <a:gridCol w="1522038">
                  <a:extLst>
                    <a:ext uri="{9D8B030D-6E8A-4147-A177-3AD203B41FA5}">
                      <a16:colId xmlns:a16="http://schemas.microsoft.com/office/drawing/2014/main" val="20002"/>
                    </a:ext>
                  </a:extLst>
                </a:gridCol>
                <a:gridCol w="2562614">
                  <a:extLst>
                    <a:ext uri="{9D8B030D-6E8A-4147-A177-3AD203B41FA5}">
                      <a16:colId xmlns:a16="http://schemas.microsoft.com/office/drawing/2014/main" val="20003"/>
                    </a:ext>
                  </a:extLst>
                </a:gridCol>
              </a:tblGrid>
              <a:tr h="451836">
                <a:tc>
                  <a:txBody>
                    <a:bodyPr/>
                    <a:lstStyle/>
                    <a:p>
                      <a:endParaRPr lang="fr-FR" sz="1600"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A6A6A6"/>
                    </a:solidFill>
                  </a:tcPr>
                </a:tc>
                <a:tc>
                  <a:txBody>
                    <a:bodyPr/>
                    <a:lstStyle/>
                    <a:p>
                      <a:pPr algn="ctr"/>
                      <a:r>
                        <a:rPr lang="fr-FR" sz="1600" dirty="0"/>
                        <a:t>Temps général</a:t>
                      </a:r>
                    </a:p>
                    <a:p>
                      <a:pPr algn="ctr"/>
                      <a:r>
                        <a:rPr lang="fr-FR" sz="1000" dirty="0"/>
                        <a:t>(nuages,</a:t>
                      </a:r>
                      <a:r>
                        <a:rPr lang="fr-FR" sz="1000" baseline="0" dirty="0"/>
                        <a:t> soleils, pluie, neige…)</a:t>
                      </a:r>
                      <a:endParaRPr lang="fr-FR" sz="1000"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A6A6A6"/>
                    </a:solidFill>
                  </a:tcPr>
                </a:tc>
                <a:tc>
                  <a:txBody>
                    <a:bodyPr/>
                    <a:lstStyle/>
                    <a:p>
                      <a:pPr algn="ctr"/>
                      <a:r>
                        <a:rPr lang="fr-FR" sz="1600" dirty="0"/>
                        <a:t>Températures</a:t>
                      </a: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A6A6A6"/>
                    </a:solidFill>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fr-FR" sz="1600" dirty="0"/>
                        <a:t>Vent</a:t>
                      </a:r>
                    </a:p>
                    <a:p>
                      <a:pPr algn="ctr"/>
                      <a:endParaRPr lang="fr-FR" sz="1600"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A6A6A6"/>
                    </a:solidFill>
                  </a:tcPr>
                </a:tc>
                <a:extLst>
                  <a:ext uri="{0D108BD9-81ED-4DB2-BD59-A6C34878D82A}">
                    <a16:rowId xmlns:a16="http://schemas.microsoft.com/office/drawing/2014/main" val="10000"/>
                  </a:ext>
                </a:extLst>
              </a:tr>
              <a:tr h="1366519">
                <a:tc>
                  <a:txBody>
                    <a:bodyPr/>
                    <a:lstStyle/>
                    <a:p>
                      <a:r>
                        <a:rPr lang="fr-FR" dirty="0"/>
                        <a:t>Cet</a:t>
                      </a:r>
                      <a:r>
                        <a:rPr lang="fr-FR" baseline="0" dirty="0"/>
                        <a:t> après-midi</a:t>
                      </a:r>
                      <a:endParaRPr lang="fr-FR"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D9D9D9"/>
                    </a:solidFill>
                  </a:tcPr>
                </a:tc>
                <a:tc>
                  <a:txBody>
                    <a:bodyPr/>
                    <a:lstStyle/>
                    <a:p>
                      <a:pPr marL="285750" indent="-285750">
                        <a:buFont typeface="Arial"/>
                        <a:buChar char="•"/>
                      </a:pPr>
                      <a:r>
                        <a:rPr lang="fr-FR" sz="1400" dirty="0">
                          <a:solidFill>
                            <a:schemeClr val="tx1"/>
                          </a:solidFill>
                        </a:rPr>
                        <a:t>Temps</a:t>
                      </a:r>
                      <a:r>
                        <a:rPr lang="fr-FR" sz="1400" baseline="0" dirty="0">
                          <a:solidFill>
                            <a:schemeClr val="tx1"/>
                          </a:solidFill>
                        </a:rPr>
                        <a:t> ensoleillé</a:t>
                      </a:r>
                    </a:p>
                    <a:p>
                      <a:pPr marL="0" indent="0">
                        <a:buFont typeface="Arial"/>
                        <a:buNone/>
                      </a:pPr>
                      <a:endParaRPr lang="fr-FR" sz="400" dirty="0">
                        <a:solidFill>
                          <a:schemeClr val="tx1"/>
                        </a:solidFill>
                      </a:endParaRPr>
                    </a:p>
                    <a:p>
                      <a:pPr marL="285750" indent="-285750">
                        <a:buFont typeface="Arial"/>
                        <a:buChar char="•"/>
                      </a:pPr>
                      <a:r>
                        <a:rPr lang="fr-FR" sz="1400" dirty="0">
                          <a:solidFill>
                            <a:schemeClr val="tx1"/>
                          </a:solidFill>
                        </a:rPr>
                        <a:t>Précipitations</a:t>
                      </a:r>
                      <a:r>
                        <a:rPr lang="fr-FR" sz="1400" baseline="0" dirty="0">
                          <a:solidFill>
                            <a:schemeClr val="tx1"/>
                          </a:solidFill>
                        </a:rPr>
                        <a:t> abondantes</a:t>
                      </a:r>
                    </a:p>
                    <a:p>
                      <a:pPr marL="0" indent="0">
                        <a:buFont typeface="Arial"/>
                        <a:buNone/>
                      </a:pPr>
                      <a:endParaRPr lang="fr-FR" sz="400" baseline="0" dirty="0">
                        <a:solidFill>
                          <a:schemeClr val="tx1"/>
                        </a:solidFill>
                      </a:endParaRPr>
                    </a:p>
                    <a:p>
                      <a:pPr marL="285750" indent="-285750">
                        <a:buFont typeface="Arial"/>
                        <a:buChar char="•"/>
                      </a:pPr>
                      <a:r>
                        <a:rPr lang="fr-FR" sz="1400" baseline="0" dirty="0">
                          <a:solidFill>
                            <a:schemeClr val="tx1"/>
                          </a:solidFill>
                        </a:rPr>
                        <a:t>Limite de la neige entre 1500 et 700 m</a:t>
                      </a:r>
                    </a:p>
                    <a:p>
                      <a:pPr marL="285750" indent="-285750">
                        <a:buFont typeface="Arial"/>
                        <a:buChar char="•"/>
                      </a:pPr>
                      <a:endParaRPr lang="fr-FR" sz="400" baseline="0" dirty="0">
                        <a:solidFill>
                          <a:schemeClr val="tx1"/>
                        </a:solidFill>
                      </a:endParaRPr>
                    </a:p>
                    <a:p>
                      <a:pPr marL="285750" indent="-285750">
                        <a:buFont typeface="Arial"/>
                        <a:buChar char="•"/>
                      </a:pPr>
                      <a:r>
                        <a:rPr lang="fr-FR" sz="1400" baseline="0" dirty="0">
                          <a:solidFill>
                            <a:schemeClr val="tx1"/>
                          </a:solidFill>
                        </a:rPr>
                        <a:t>En Valais, des flocons en basse altitude</a:t>
                      </a: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marL="285750" indent="-285750">
                        <a:buFont typeface="Arial"/>
                        <a:buChar char="•"/>
                      </a:pPr>
                      <a:r>
                        <a:rPr lang="fr-FR" sz="1400" dirty="0">
                          <a:solidFill>
                            <a:srgbClr val="000000"/>
                          </a:solidFill>
                        </a:rPr>
                        <a:t>8 degrés</a:t>
                      </a:r>
                    </a:p>
                    <a:p>
                      <a:pPr marL="285750" indent="-285750">
                        <a:buFont typeface="Arial"/>
                        <a:buChar char="•"/>
                      </a:pPr>
                      <a:endParaRPr lang="fr-FR" sz="400" dirty="0">
                        <a:solidFill>
                          <a:srgbClr val="000000"/>
                        </a:solidFill>
                      </a:endParaRPr>
                    </a:p>
                    <a:p>
                      <a:pPr marL="285750" indent="-285750">
                        <a:buFont typeface="Arial"/>
                        <a:buChar char="•"/>
                      </a:pPr>
                      <a:r>
                        <a:rPr lang="fr-FR" sz="1400" dirty="0">
                          <a:solidFill>
                            <a:srgbClr val="000000"/>
                          </a:solidFill>
                        </a:rPr>
                        <a:t>12 degrés</a:t>
                      </a:r>
                    </a:p>
                    <a:p>
                      <a:pPr marL="0" indent="0">
                        <a:buFont typeface="Arial"/>
                        <a:buNone/>
                      </a:pPr>
                      <a:endParaRPr lang="fr-FR" sz="400" dirty="0">
                        <a:solidFill>
                          <a:srgbClr val="000000"/>
                        </a:solidFill>
                      </a:endParaRPr>
                    </a:p>
                    <a:p>
                      <a:pPr marL="285750" indent="-285750">
                        <a:buFont typeface="Arial"/>
                        <a:buChar char="•"/>
                      </a:pPr>
                      <a:r>
                        <a:rPr lang="fr-FR" sz="1400" dirty="0">
                          <a:solidFill>
                            <a:srgbClr val="000000"/>
                          </a:solidFill>
                        </a:rPr>
                        <a:t>-2°</a:t>
                      </a:r>
                      <a:r>
                        <a:rPr lang="fr-FR" sz="1400" baseline="0" dirty="0">
                          <a:solidFill>
                            <a:srgbClr val="000000"/>
                          </a:solidFill>
                        </a:rPr>
                        <a:t> à 2000 m.</a:t>
                      </a:r>
                    </a:p>
                    <a:p>
                      <a:pPr marL="285750" indent="-285750">
                        <a:buFont typeface="Arial"/>
                        <a:buChar char="•"/>
                      </a:pPr>
                      <a:endParaRPr lang="fr-FR" sz="400" baseline="0" dirty="0">
                        <a:solidFill>
                          <a:srgbClr val="000000"/>
                        </a:solidFill>
                      </a:endParaRPr>
                    </a:p>
                    <a:p>
                      <a:pPr marL="285750" indent="-285750">
                        <a:buFont typeface="Arial"/>
                        <a:buChar char="•"/>
                      </a:pPr>
                      <a:r>
                        <a:rPr lang="fr-FR" sz="1400" baseline="0" dirty="0">
                          <a:solidFill>
                            <a:srgbClr val="000000"/>
                          </a:solidFill>
                        </a:rPr>
                        <a:t>-2° à 1000 m.</a:t>
                      </a:r>
                      <a:endParaRPr lang="fr-FR" sz="1400" dirty="0">
                        <a:solidFill>
                          <a:srgbClr val="000000"/>
                        </a:solidFill>
                      </a:endParaRPr>
                    </a:p>
                    <a:p>
                      <a:pPr marL="0" marR="0" indent="0" algn="l" defTabSz="457200" rtl="0" eaLnBrk="1" fontAlgn="auto" latinLnBrk="0" hangingPunct="1">
                        <a:lnSpc>
                          <a:spcPct val="100000"/>
                        </a:lnSpc>
                        <a:spcBef>
                          <a:spcPts val="0"/>
                        </a:spcBef>
                        <a:spcAft>
                          <a:spcPts val="0"/>
                        </a:spcAft>
                        <a:buClrTx/>
                        <a:buSzTx/>
                        <a:buFont typeface="Arial"/>
                        <a:buNone/>
                        <a:tabLst/>
                        <a:defRPr/>
                      </a:pPr>
                      <a:endParaRPr lang="fr-FR" sz="1400" dirty="0">
                        <a:solidFill>
                          <a:srgbClr val="000000"/>
                        </a:solidFill>
                      </a:endParaRP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marL="285750" marR="0" indent="-285750" algn="l" defTabSz="457200" rtl="0" eaLnBrk="1" fontAlgn="auto" latinLnBrk="0" hangingPunct="1">
                        <a:lnSpc>
                          <a:spcPct val="100000"/>
                        </a:lnSpc>
                        <a:spcBef>
                          <a:spcPts val="0"/>
                        </a:spcBef>
                        <a:spcAft>
                          <a:spcPts val="0"/>
                        </a:spcAft>
                        <a:buClrTx/>
                        <a:buSzTx/>
                        <a:buFont typeface="Arial"/>
                        <a:buChar char="•"/>
                        <a:tabLst/>
                        <a:defRPr/>
                      </a:pPr>
                      <a:r>
                        <a:rPr lang="fr-FR" sz="1400" dirty="0">
                          <a:solidFill>
                            <a:srgbClr val="000000"/>
                          </a:solidFill>
                        </a:rPr>
                        <a:t>Faible vent</a:t>
                      </a:r>
                      <a:r>
                        <a:rPr lang="fr-FR" sz="1400" baseline="0" dirty="0">
                          <a:solidFill>
                            <a:srgbClr val="000000"/>
                          </a:solidFill>
                        </a:rPr>
                        <a:t> en montagne</a:t>
                      </a:r>
                    </a:p>
                    <a:p>
                      <a:pPr marL="0" marR="0" indent="0" algn="l" defTabSz="457200" rtl="0" eaLnBrk="1" fontAlgn="auto" latinLnBrk="0" hangingPunct="1">
                        <a:lnSpc>
                          <a:spcPct val="100000"/>
                        </a:lnSpc>
                        <a:spcBef>
                          <a:spcPts val="0"/>
                        </a:spcBef>
                        <a:spcAft>
                          <a:spcPts val="0"/>
                        </a:spcAft>
                        <a:buClrTx/>
                        <a:buSzTx/>
                        <a:buFont typeface="Arial"/>
                        <a:buNone/>
                        <a:tabLst/>
                        <a:defRPr/>
                      </a:pPr>
                      <a:endParaRPr lang="fr-FR" sz="400" dirty="0">
                        <a:solidFill>
                          <a:srgbClr val="000000"/>
                        </a:solidFill>
                      </a:endParaRPr>
                    </a:p>
                    <a:p>
                      <a:pPr marL="285750" marR="0" indent="-285750" algn="l" defTabSz="457200" rtl="0" eaLnBrk="1" fontAlgn="auto" latinLnBrk="0" hangingPunct="1">
                        <a:lnSpc>
                          <a:spcPct val="100000"/>
                        </a:lnSpc>
                        <a:spcBef>
                          <a:spcPts val="0"/>
                        </a:spcBef>
                        <a:spcAft>
                          <a:spcPts val="0"/>
                        </a:spcAft>
                        <a:buClrTx/>
                        <a:buSzTx/>
                        <a:buFont typeface="Arial"/>
                        <a:buChar char="•"/>
                        <a:tabLst/>
                        <a:defRPr/>
                      </a:pPr>
                      <a:r>
                        <a:rPr lang="fr-FR" sz="1400" dirty="0">
                          <a:solidFill>
                            <a:srgbClr val="000000"/>
                          </a:solidFill>
                        </a:rPr>
                        <a:t>Vent</a:t>
                      </a:r>
                      <a:r>
                        <a:rPr lang="fr-FR" sz="1400" baseline="0" dirty="0">
                          <a:solidFill>
                            <a:srgbClr val="000000"/>
                          </a:solidFill>
                        </a:rPr>
                        <a:t> de sud ouest fort à tempétueux en montagne et en plaine</a:t>
                      </a:r>
                    </a:p>
                    <a:p>
                      <a:pPr marL="0" marR="0" indent="0" algn="l" defTabSz="457200" rtl="0" eaLnBrk="1" fontAlgn="auto" latinLnBrk="0" hangingPunct="1">
                        <a:lnSpc>
                          <a:spcPct val="100000"/>
                        </a:lnSpc>
                        <a:spcBef>
                          <a:spcPts val="0"/>
                        </a:spcBef>
                        <a:spcAft>
                          <a:spcPts val="0"/>
                        </a:spcAft>
                        <a:buClrTx/>
                        <a:buSzTx/>
                        <a:buFont typeface="Arial"/>
                        <a:buNone/>
                        <a:tabLst/>
                        <a:defRPr/>
                      </a:pPr>
                      <a:endParaRPr lang="fr-FR" sz="400" baseline="0" dirty="0">
                        <a:solidFill>
                          <a:srgbClr val="000000"/>
                        </a:solidFill>
                      </a:endParaRPr>
                    </a:p>
                    <a:p>
                      <a:pPr marL="285750" marR="0" indent="-285750" algn="l" defTabSz="457200" rtl="0" eaLnBrk="1" fontAlgn="auto" latinLnBrk="0" hangingPunct="1">
                        <a:lnSpc>
                          <a:spcPct val="100000"/>
                        </a:lnSpc>
                        <a:spcBef>
                          <a:spcPts val="0"/>
                        </a:spcBef>
                        <a:spcAft>
                          <a:spcPts val="0"/>
                        </a:spcAft>
                        <a:buClrTx/>
                        <a:buSzTx/>
                        <a:buFont typeface="Arial"/>
                        <a:buChar char="•"/>
                        <a:tabLst/>
                        <a:defRPr/>
                      </a:pPr>
                      <a:r>
                        <a:rPr lang="fr-FR" sz="1400" baseline="0" dirty="0">
                          <a:solidFill>
                            <a:srgbClr val="000000"/>
                          </a:solidFill>
                        </a:rPr>
                        <a:t>Foehn dans les vallées </a:t>
                      </a: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extLst>
                  <a:ext uri="{0D108BD9-81ED-4DB2-BD59-A6C34878D82A}">
                    <a16:rowId xmlns:a16="http://schemas.microsoft.com/office/drawing/2014/main" val="10001"/>
                  </a:ext>
                </a:extLst>
              </a:tr>
              <a:tr h="730932">
                <a:tc>
                  <a:txBody>
                    <a:bodyPr/>
                    <a:lstStyle/>
                    <a:p>
                      <a:r>
                        <a:rPr lang="fr-FR" dirty="0"/>
                        <a:t>Demain</a:t>
                      </a:r>
                      <a:r>
                        <a:rPr lang="fr-FR" baseline="0" dirty="0"/>
                        <a:t> matin</a:t>
                      </a:r>
                      <a:endParaRPr lang="fr-FR"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D9D9D9"/>
                    </a:solidFill>
                  </a:tcPr>
                </a:tc>
                <a:tc>
                  <a:txBody>
                    <a:bodyPr/>
                    <a:lstStyle/>
                    <a:p>
                      <a:pPr marL="285750" marR="0" indent="-285750" algn="l" defTabSz="457200" rtl="0" eaLnBrk="1" fontAlgn="auto" latinLnBrk="0" hangingPunct="1">
                        <a:lnSpc>
                          <a:spcPct val="100000"/>
                        </a:lnSpc>
                        <a:spcBef>
                          <a:spcPts val="0"/>
                        </a:spcBef>
                        <a:spcAft>
                          <a:spcPts val="0"/>
                        </a:spcAft>
                        <a:buClrTx/>
                        <a:buSzTx/>
                        <a:buFont typeface="Arial"/>
                        <a:buChar char="•"/>
                        <a:tabLst/>
                        <a:defRPr/>
                      </a:pPr>
                      <a:r>
                        <a:rPr lang="fr-FR" sz="1400" dirty="0">
                          <a:solidFill>
                            <a:srgbClr val="000000"/>
                          </a:solidFill>
                        </a:rPr>
                        <a:t>Neige</a:t>
                      </a:r>
                      <a:r>
                        <a:rPr lang="fr-FR" sz="1400" baseline="0" dirty="0">
                          <a:solidFill>
                            <a:srgbClr val="000000"/>
                          </a:solidFill>
                        </a:rPr>
                        <a:t> à 800 m</a:t>
                      </a:r>
                    </a:p>
                    <a:p>
                      <a:pPr marL="0" marR="0" indent="0" algn="l" defTabSz="457200" rtl="0" eaLnBrk="1" fontAlgn="auto" latinLnBrk="0" hangingPunct="1">
                        <a:lnSpc>
                          <a:spcPct val="100000"/>
                        </a:lnSpc>
                        <a:spcBef>
                          <a:spcPts val="0"/>
                        </a:spcBef>
                        <a:spcAft>
                          <a:spcPts val="0"/>
                        </a:spcAft>
                        <a:buClrTx/>
                        <a:buSzTx/>
                        <a:buFont typeface="Arial"/>
                        <a:buNone/>
                        <a:tabLst/>
                        <a:defRPr/>
                      </a:pPr>
                      <a:endParaRPr lang="fr-FR" sz="400" dirty="0">
                        <a:solidFill>
                          <a:srgbClr val="000000"/>
                        </a:solidFill>
                      </a:endParaRPr>
                    </a:p>
                    <a:p>
                      <a:pPr marL="285750" marR="0" indent="-285750" algn="l" defTabSz="457200" rtl="0" eaLnBrk="1" fontAlgn="auto" latinLnBrk="0" hangingPunct="1">
                        <a:lnSpc>
                          <a:spcPct val="100000"/>
                        </a:lnSpc>
                        <a:spcBef>
                          <a:spcPts val="0"/>
                        </a:spcBef>
                        <a:spcAft>
                          <a:spcPts val="0"/>
                        </a:spcAft>
                        <a:buClrTx/>
                        <a:buSzTx/>
                        <a:buFont typeface="Arial"/>
                        <a:buChar char="•"/>
                        <a:tabLst/>
                        <a:defRPr/>
                      </a:pPr>
                      <a:r>
                        <a:rPr lang="fr-FR" sz="1400" dirty="0">
                          <a:solidFill>
                            <a:srgbClr val="000000"/>
                          </a:solidFill>
                        </a:rPr>
                        <a:t>Précipitation</a:t>
                      </a:r>
                    </a:p>
                    <a:p>
                      <a:endParaRPr lang="fr-FR" sz="1400"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marL="285750" marR="0" indent="-285750" algn="l" defTabSz="457200" rtl="0" eaLnBrk="1" fontAlgn="auto" latinLnBrk="0" hangingPunct="1">
                        <a:lnSpc>
                          <a:spcPct val="100000"/>
                        </a:lnSpc>
                        <a:spcBef>
                          <a:spcPts val="0"/>
                        </a:spcBef>
                        <a:spcAft>
                          <a:spcPts val="0"/>
                        </a:spcAft>
                        <a:buClrTx/>
                        <a:buSzTx/>
                        <a:buFont typeface="Arial"/>
                        <a:buChar char="•"/>
                        <a:tabLst/>
                        <a:defRPr/>
                      </a:pPr>
                      <a:r>
                        <a:rPr lang="fr-FR" sz="1400" dirty="0">
                          <a:solidFill>
                            <a:srgbClr val="000000"/>
                          </a:solidFill>
                        </a:rPr>
                        <a:t>5 à</a:t>
                      </a:r>
                      <a:r>
                        <a:rPr lang="fr-FR" sz="1400" baseline="0" dirty="0">
                          <a:solidFill>
                            <a:srgbClr val="000000"/>
                          </a:solidFill>
                        </a:rPr>
                        <a:t> 8° degré</a:t>
                      </a:r>
                      <a:endParaRPr lang="fr-FR" sz="1400" dirty="0">
                        <a:solidFill>
                          <a:srgbClr val="000000"/>
                        </a:solidFill>
                      </a:endParaRPr>
                    </a:p>
                    <a:p>
                      <a:pPr marL="0" marR="0" indent="0" algn="l" defTabSz="457200" rtl="0" eaLnBrk="1" fontAlgn="auto" latinLnBrk="0" hangingPunct="1">
                        <a:lnSpc>
                          <a:spcPct val="100000"/>
                        </a:lnSpc>
                        <a:spcBef>
                          <a:spcPts val="0"/>
                        </a:spcBef>
                        <a:spcAft>
                          <a:spcPts val="0"/>
                        </a:spcAft>
                        <a:buClrTx/>
                        <a:buSzTx/>
                        <a:buFont typeface="Arial"/>
                        <a:buNone/>
                        <a:tabLst/>
                        <a:defRPr/>
                      </a:pPr>
                      <a:endParaRPr lang="fr-FR" sz="400" dirty="0">
                        <a:solidFill>
                          <a:srgbClr val="000000"/>
                        </a:solidFill>
                      </a:endParaRPr>
                    </a:p>
                    <a:p>
                      <a:pPr marL="285750" marR="0" indent="-285750" algn="l" defTabSz="457200" rtl="0" eaLnBrk="1" fontAlgn="auto" latinLnBrk="0" hangingPunct="1">
                        <a:lnSpc>
                          <a:spcPct val="100000"/>
                        </a:lnSpc>
                        <a:spcBef>
                          <a:spcPts val="0"/>
                        </a:spcBef>
                        <a:spcAft>
                          <a:spcPts val="0"/>
                        </a:spcAft>
                        <a:buClrTx/>
                        <a:buSzTx/>
                        <a:buFont typeface="Arial"/>
                        <a:buChar char="•"/>
                        <a:tabLst/>
                        <a:defRPr/>
                      </a:pPr>
                      <a:r>
                        <a:rPr lang="fr-FR" sz="1400" dirty="0">
                          <a:solidFill>
                            <a:srgbClr val="000000"/>
                          </a:solidFill>
                        </a:rPr>
                        <a:t>2 à 4 degré à l’aube</a:t>
                      </a: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marL="285750" marR="0" indent="-285750" algn="l" defTabSz="457200" rtl="0" eaLnBrk="1" fontAlgn="auto" latinLnBrk="0" hangingPunct="1">
                        <a:lnSpc>
                          <a:spcPct val="100000"/>
                        </a:lnSpc>
                        <a:spcBef>
                          <a:spcPts val="0"/>
                        </a:spcBef>
                        <a:spcAft>
                          <a:spcPts val="0"/>
                        </a:spcAft>
                        <a:buClrTx/>
                        <a:buSzTx/>
                        <a:buFont typeface="Arial"/>
                        <a:buChar char="•"/>
                        <a:tabLst/>
                        <a:defRPr/>
                      </a:pPr>
                      <a:r>
                        <a:rPr lang="fr-FR" sz="1400" dirty="0">
                          <a:solidFill>
                            <a:srgbClr val="000000"/>
                          </a:solidFill>
                        </a:rPr>
                        <a:t>Fort</a:t>
                      </a:r>
                      <a:r>
                        <a:rPr lang="fr-FR" sz="1400" baseline="0" dirty="0">
                          <a:solidFill>
                            <a:srgbClr val="000000"/>
                          </a:solidFill>
                        </a:rPr>
                        <a:t> foehn dans les vallées alpines</a:t>
                      </a:r>
                      <a:endParaRPr lang="fr-FR" sz="400" baseline="0" dirty="0">
                        <a:solidFill>
                          <a:srgbClr val="000000"/>
                        </a:solidFill>
                      </a:endParaRPr>
                    </a:p>
                    <a:p>
                      <a:pPr marL="285750" marR="0" indent="-285750" algn="l" defTabSz="457200" rtl="0" eaLnBrk="1" fontAlgn="auto" latinLnBrk="0" hangingPunct="1">
                        <a:lnSpc>
                          <a:spcPct val="100000"/>
                        </a:lnSpc>
                        <a:spcBef>
                          <a:spcPts val="0"/>
                        </a:spcBef>
                        <a:spcAft>
                          <a:spcPts val="0"/>
                        </a:spcAft>
                        <a:buClrTx/>
                        <a:buSzTx/>
                        <a:buFont typeface="Arial"/>
                        <a:buChar char="•"/>
                        <a:tabLst/>
                        <a:defRPr/>
                      </a:pPr>
                      <a:r>
                        <a:rPr lang="fr-FR" sz="1400" baseline="0" dirty="0">
                          <a:solidFill>
                            <a:srgbClr val="000000"/>
                          </a:solidFill>
                        </a:rPr>
                        <a:t>Vent du sud ouest tempétueux</a:t>
                      </a: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extLst>
                  <a:ext uri="{0D108BD9-81ED-4DB2-BD59-A6C34878D82A}">
                    <a16:rowId xmlns:a16="http://schemas.microsoft.com/office/drawing/2014/main" val="10002"/>
                  </a:ext>
                </a:extLst>
              </a:tr>
              <a:tr h="976865">
                <a:tc>
                  <a:txBody>
                    <a:bodyPr/>
                    <a:lstStyle/>
                    <a:p>
                      <a:r>
                        <a:rPr lang="fr-FR" dirty="0"/>
                        <a:t>Demain </a:t>
                      </a:r>
                    </a:p>
                    <a:p>
                      <a:r>
                        <a:rPr lang="fr-FR" dirty="0"/>
                        <a:t>après-midi</a:t>
                      </a: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D9D9D9"/>
                    </a:solidFill>
                  </a:tcPr>
                </a:tc>
                <a:tc>
                  <a:txBody>
                    <a:bodyPr/>
                    <a:lstStyle/>
                    <a:p>
                      <a:pPr marL="285750" indent="-285750">
                        <a:buFont typeface="Arial"/>
                        <a:buChar char="•"/>
                      </a:pPr>
                      <a:r>
                        <a:rPr lang="fr-FR" sz="1400" dirty="0">
                          <a:solidFill>
                            <a:srgbClr val="000000"/>
                          </a:solidFill>
                        </a:rPr>
                        <a:t>Précipitation</a:t>
                      </a:r>
                      <a:r>
                        <a:rPr lang="fr-FR" sz="1400" baseline="0" dirty="0">
                          <a:solidFill>
                            <a:srgbClr val="000000"/>
                          </a:solidFill>
                        </a:rPr>
                        <a:t>s possibles</a:t>
                      </a:r>
                      <a:endParaRPr lang="fr-FR" sz="400" dirty="0">
                        <a:solidFill>
                          <a:srgbClr val="000000"/>
                        </a:solidFill>
                      </a:endParaRPr>
                    </a:p>
                    <a:p>
                      <a:pPr marL="285750" indent="-285750">
                        <a:buFont typeface="Arial"/>
                        <a:buChar char="•"/>
                      </a:pPr>
                      <a:r>
                        <a:rPr lang="fr-FR" sz="1400" dirty="0">
                          <a:solidFill>
                            <a:srgbClr val="000000"/>
                          </a:solidFill>
                        </a:rPr>
                        <a:t>Nuageux mais temps sec</a:t>
                      </a:r>
                      <a:endParaRPr lang="fr-FR" sz="400" dirty="0">
                        <a:solidFill>
                          <a:srgbClr val="000000"/>
                        </a:solidFill>
                      </a:endParaRPr>
                    </a:p>
                    <a:p>
                      <a:pPr marL="285750" indent="-285750">
                        <a:buFont typeface="Arial"/>
                        <a:buChar char="•"/>
                      </a:pPr>
                      <a:r>
                        <a:rPr lang="fr-FR" sz="1400" dirty="0">
                          <a:solidFill>
                            <a:srgbClr val="000000"/>
                          </a:solidFill>
                        </a:rPr>
                        <a:t>Éclaircies</a:t>
                      </a:r>
                      <a:r>
                        <a:rPr lang="fr-FR" sz="1400" baseline="0" dirty="0">
                          <a:solidFill>
                            <a:srgbClr val="000000"/>
                          </a:solidFill>
                        </a:rPr>
                        <a:t> sur le Tessin</a:t>
                      </a:r>
                      <a:endParaRPr lang="fr-FR" sz="400" dirty="0">
                        <a:solidFill>
                          <a:srgbClr val="000000"/>
                        </a:solidFill>
                      </a:endParaRPr>
                    </a:p>
                    <a:p>
                      <a:pPr marL="285750" marR="0" indent="-285750" algn="l" defTabSz="457200" rtl="0" eaLnBrk="1" fontAlgn="auto" latinLnBrk="0" hangingPunct="1">
                        <a:lnSpc>
                          <a:spcPct val="100000"/>
                        </a:lnSpc>
                        <a:spcBef>
                          <a:spcPts val="0"/>
                        </a:spcBef>
                        <a:spcAft>
                          <a:spcPts val="0"/>
                        </a:spcAft>
                        <a:buClrTx/>
                        <a:buSzTx/>
                        <a:buFont typeface="Arial"/>
                        <a:buChar char="•"/>
                        <a:tabLst/>
                        <a:defRPr/>
                      </a:pPr>
                      <a:r>
                        <a:rPr lang="fr-FR" sz="1400" baseline="0" dirty="0">
                          <a:solidFill>
                            <a:srgbClr val="000000"/>
                          </a:solidFill>
                        </a:rPr>
                        <a:t>Eclaircies </a:t>
                      </a:r>
                      <a:r>
                        <a:rPr lang="fr-FR" sz="1400" dirty="0">
                          <a:solidFill>
                            <a:srgbClr val="000000"/>
                          </a:solidFill>
                        </a:rPr>
                        <a:t>Valai</a:t>
                      </a:r>
                      <a:r>
                        <a:rPr lang="fr-FR" sz="1400" baseline="0" dirty="0">
                          <a:solidFill>
                            <a:srgbClr val="000000"/>
                          </a:solidFill>
                        </a:rPr>
                        <a:t>s central</a:t>
                      </a:r>
                      <a:endParaRPr lang="fr-FR" sz="1400" dirty="0">
                        <a:solidFill>
                          <a:srgbClr val="000000"/>
                        </a:solidFill>
                      </a:endParaRP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marL="285750" marR="0" indent="-285750" algn="l" defTabSz="457200" rtl="0" eaLnBrk="1" fontAlgn="auto" latinLnBrk="0" hangingPunct="1">
                        <a:lnSpc>
                          <a:spcPct val="100000"/>
                        </a:lnSpc>
                        <a:spcBef>
                          <a:spcPts val="0"/>
                        </a:spcBef>
                        <a:spcAft>
                          <a:spcPts val="0"/>
                        </a:spcAft>
                        <a:buClrTx/>
                        <a:buSzTx/>
                        <a:buFont typeface="Arial"/>
                        <a:buChar char="•"/>
                        <a:tabLst/>
                        <a:defRPr/>
                      </a:pPr>
                      <a:r>
                        <a:rPr lang="fr-FR" sz="1400" dirty="0">
                          <a:solidFill>
                            <a:srgbClr val="000000"/>
                          </a:solidFill>
                        </a:rPr>
                        <a:t>8 à 12° </a:t>
                      </a:r>
                    </a:p>
                    <a:p>
                      <a:pPr marL="285750" marR="0" indent="-285750" algn="l" defTabSz="457200" rtl="0" eaLnBrk="1" fontAlgn="auto" latinLnBrk="0" hangingPunct="1">
                        <a:lnSpc>
                          <a:spcPct val="100000"/>
                        </a:lnSpc>
                        <a:spcBef>
                          <a:spcPts val="0"/>
                        </a:spcBef>
                        <a:spcAft>
                          <a:spcPts val="0"/>
                        </a:spcAft>
                        <a:buClrTx/>
                        <a:buSzTx/>
                        <a:buFont typeface="Arial"/>
                        <a:buChar char="•"/>
                        <a:tabLst/>
                        <a:defRPr/>
                      </a:pPr>
                      <a:endParaRPr lang="fr-FR" sz="1400" dirty="0">
                        <a:solidFill>
                          <a:srgbClr val="000000"/>
                        </a:solidFill>
                      </a:endParaRPr>
                    </a:p>
                    <a:p>
                      <a:pPr marL="285750" marR="0" indent="-285750" algn="l" defTabSz="457200" rtl="0" eaLnBrk="1" fontAlgn="auto" latinLnBrk="0" hangingPunct="1">
                        <a:lnSpc>
                          <a:spcPct val="100000"/>
                        </a:lnSpc>
                        <a:spcBef>
                          <a:spcPts val="0"/>
                        </a:spcBef>
                        <a:spcAft>
                          <a:spcPts val="0"/>
                        </a:spcAft>
                        <a:buClrTx/>
                        <a:buSzTx/>
                        <a:buFont typeface="Arial"/>
                        <a:buChar char="•"/>
                        <a:tabLst/>
                        <a:defRPr/>
                      </a:pPr>
                      <a:r>
                        <a:rPr lang="fr-FR" sz="1400" dirty="0">
                          <a:solidFill>
                            <a:srgbClr val="000000"/>
                          </a:solidFill>
                        </a:rPr>
                        <a:t>8 à 10</a:t>
                      </a:r>
                      <a:endParaRPr lang="fr-FR" sz="1400" dirty="0"/>
                    </a:p>
                    <a:p>
                      <a:endParaRPr lang="fr-FR" sz="1400"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marL="0" marR="0" indent="0" algn="l" defTabSz="457200" rtl="0" eaLnBrk="1" fontAlgn="auto" latinLnBrk="0" hangingPunct="1">
                        <a:lnSpc>
                          <a:spcPct val="100000"/>
                        </a:lnSpc>
                        <a:spcBef>
                          <a:spcPts val="0"/>
                        </a:spcBef>
                        <a:spcAft>
                          <a:spcPts val="0"/>
                        </a:spcAft>
                        <a:buClrTx/>
                        <a:buSzTx/>
                        <a:buFont typeface="Arial"/>
                        <a:buNone/>
                        <a:tabLst/>
                        <a:defRPr/>
                      </a:pPr>
                      <a:endParaRPr lang="fr-FR" sz="1400"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extLst>
                  <a:ext uri="{0D108BD9-81ED-4DB2-BD59-A6C34878D82A}">
                    <a16:rowId xmlns:a16="http://schemas.microsoft.com/office/drawing/2014/main" val="10003"/>
                  </a:ext>
                </a:extLst>
              </a:tr>
              <a:tr h="750922">
                <a:tc>
                  <a:txBody>
                    <a:bodyPr/>
                    <a:lstStyle/>
                    <a:p>
                      <a:r>
                        <a:rPr lang="fr-FR" dirty="0"/>
                        <a:t>Ce week-end</a:t>
                      </a: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D9D9D9"/>
                    </a:solidFill>
                  </a:tcPr>
                </a:tc>
                <a:tc>
                  <a:txBody>
                    <a:bodyPr/>
                    <a:lstStyle/>
                    <a:p>
                      <a:pPr marL="285750" indent="-285750">
                        <a:buFont typeface="Arial"/>
                        <a:buChar char="•"/>
                      </a:pPr>
                      <a:r>
                        <a:rPr lang="fr-FR" sz="1400" dirty="0">
                          <a:solidFill>
                            <a:srgbClr val="000000"/>
                          </a:solidFill>
                        </a:rPr>
                        <a:t>Perturbé mais sec</a:t>
                      </a:r>
                    </a:p>
                    <a:p>
                      <a:pPr marL="285750" indent="-285750">
                        <a:buFont typeface="Arial"/>
                        <a:buChar char="•"/>
                      </a:pPr>
                      <a:r>
                        <a:rPr lang="fr-FR" sz="1400" dirty="0">
                          <a:solidFill>
                            <a:srgbClr val="000000"/>
                          </a:solidFill>
                        </a:rPr>
                        <a:t>Perturbé</a:t>
                      </a:r>
                      <a:r>
                        <a:rPr lang="fr-FR" sz="1400" baseline="0" dirty="0">
                          <a:solidFill>
                            <a:srgbClr val="000000"/>
                          </a:solidFill>
                        </a:rPr>
                        <a:t> mais doux </a:t>
                      </a:r>
                      <a:endParaRPr lang="fr-FR" sz="1400" dirty="0">
                        <a:solidFill>
                          <a:srgbClr val="000000"/>
                        </a:solidFill>
                      </a:endParaRPr>
                    </a:p>
                    <a:p>
                      <a:pPr marL="285750" indent="-285750">
                        <a:buFont typeface="Arial"/>
                        <a:buChar char="•"/>
                      </a:pPr>
                      <a:r>
                        <a:rPr lang="fr-FR" sz="1400" dirty="0">
                          <a:solidFill>
                            <a:srgbClr val="000000"/>
                          </a:solidFill>
                        </a:rPr>
                        <a:t>Amélioration </a:t>
                      </a: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endParaRPr lang="fr-FR" sz="1400"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endParaRPr lang="fr-FR" sz="1400"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extLst>
                  <a:ext uri="{0D108BD9-81ED-4DB2-BD59-A6C34878D82A}">
                    <a16:rowId xmlns:a16="http://schemas.microsoft.com/office/drawing/2014/main" val="10004"/>
                  </a:ext>
                </a:extLst>
              </a:tr>
            </a:tbl>
          </a:graphicData>
        </a:graphic>
      </p:graphicFrame>
      <p:sp>
        <p:nvSpPr>
          <p:cNvPr id="7" name="ZoneTexte 6"/>
          <p:cNvSpPr txBox="1"/>
          <p:nvPr/>
        </p:nvSpPr>
        <p:spPr>
          <a:xfrm>
            <a:off x="254002" y="6184325"/>
            <a:ext cx="8671314" cy="584775"/>
          </a:xfrm>
          <a:prstGeom prst="rect">
            <a:avLst/>
          </a:prstGeom>
          <a:noFill/>
        </p:spPr>
        <p:txBody>
          <a:bodyPr wrap="square" rtlCol="0">
            <a:spAutoFit/>
          </a:bodyPr>
          <a:lstStyle/>
          <a:p>
            <a:r>
              <a:rPr lang="fr-FR" sz="1400" b="1" i="1" u="sng" dirty="0"/>
              <a:t>J’évalue mon objectif d’écoute</a:t>
            </a:r>
            <a:r>
              <a:rPr lang="fr-FR" sz="1400" b="1" i="1" dirty="0"/>
              <a:t>:</a:t>
            </a:r>
          </a:p>
          <a:p>
            <a:endParaRPr lang="fr-FR" sz="400" b="1" i="1" dirty="0"/>
          </a:p>
          <a:p>
            <a:r>
              <a:rPr lang="fr-FR" sz="1400" dirty="0"/>
              <a:t>Ecouter, c’est retenir son attention sur les informations principales.    </a:t>
            </a:r>
          </a:p>
        </p:txBody>
      </p:sp>
      <p:pic>
        <p:nvPicPr>
          <p:cNvPr id="10" name="Image 9"/>
          <p:cNvPicPr>
            <a:picLocks noChangeAspect="1"/>
          </p:cNvPicPr>
          <p:nvPr/>
        </p:nvPicPr>
        <p:blipFill>
          <a:blip r:embed="rId4"/>
          <a:stretch>
            <a:fillRect/>
          </a:stretch>
        </p:blipFill>
        <p:spPr>
          <a:xfrm>
            <a:off x="5305868" y="6159702"/>
            <a:ext cx="972916" cy="633445"/>
          </a:xfrm>
          <a:prstGeom prst="rect">
            <a:avLst/>
          </a:prstGeom>
        </p:spPr>
      </p:pic>
      <p:sp>
        <p:nvSpPr>
          <p:cNvPr id="8" name="Rectangle à coins arrondis 7"/>
          <p:cNvSpPr/>
          <p:nvPr/>
        </p:nvSpPr>
        <p:spPr>
          <a:xfrm>
            <a:off x="7354941" y="6390556"/>
            <a:ext cx="1570375" cy="282555"/>
          </a:xfrm>
          <a:prstGeom prst="roundRect">
            <a:avLst/>
          </a:prstGeom>
          <a:gradFill flip="none" rotWithShape="1">
            <a:gsLst>
              <a:gs pos="0">
                <a:schemeClr val="tx2">
                  <a:lumMod val="60000"/>
                  <a:lumOff val="40000"/>
                </a:schemeClr>
              </a:gs>
              <a:gs pos="100000">
                <a:srgbClr val="FFFFFF"/>
              </a:gs>
            </a:gsLst>
            <a:lin ang="0" scaled="1"/>
            <a:tileRect/>
          </a:gradFill>
        </p:spPr>
        <p:style>
          <a:lnRef idx="1">
            <a:schemeClr val="accent1"/>
          </a:lnRef>
          <a:fillRef idx="3">
            <a:schemeClr val="accent1"/>
          </a:fillRef>
          <a:effectRef idx="2">
            <a:schemeClr val="accent1"/>
          </a:effectRef>
          <a:fontRef idx="minor">
            <a:schemeClr val="lt1"/>
          </a:fontRef>
        </p:style>
        <p:txBody>
          <a:bodyPr rtlCol="0" anchor="ctr"/>
          <a:lstStyle/>
          <a:p>
            <a:pPr algn="ctr"/>
            <a:r>
              <a:rPr lang="fr-FR" sz="1200" dirty="0">
                <a:solidFill>
                  <a:schemeClr val="tx1">
                    <a:lumMod val="75000"/>
                    <a:lumOff val="25000"/>
                  </a:schemeClr>
                </a:solidFill>
              </a:rPr>
              <a:t>D13- séance C</a:t>
            </a:r>
          </a:p>
        </p:txBody>
      </p:sp>
    </p:spTree>
    <p:extLst>
      <p:ext uri="{BB962C8B-B14F-4D97-AF65-F5344CB8AC3E}">
        <p14:creationId xmlns:p14="http://schemas.microsoft.com/office/powerpoint/2010/main" val="16080957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ctrTitle"/>
          </p:nvPr>
        </p:nvSpPr>
        <p:spPr>
          <a:xfrm>
            <a:off x="254000" y="54017"/>
            <a:ext cx="8671315" cy="1228683"/>
          </a:xfrm>
        </p:spPr>
        <p:style>
          <a:lnRef idx="2">
            <a:schemeClr val="dk1"/>
          </a:lnRef>
          <a:fillRef idx="1">
            <a:schemeClr val="lt1"/>
          </a:fillRef>
          <a:effectRef idx="0">
            <a:schemeClr val="dk1"/>
          </a:effectRef>
          <a:fontRef idx="minor">
            <a:schemeClr val="dk1"/>
          </a:fontRef>
        </p:style>
        <p:txBody>
          <a:bodyPr>
            <a:normAutofit/>
          </a:bodyPr>
          <a:lstStyle/>
          <a:p>
            <a:r>
              <a:rPr lang="fr-FR" sz="1400" b="1" dirty="0">
                <a:solidFill>
                  <a:srgbClr val="FF0000"/>
                </a:solidFill>
              </a:rPr>
              <a:t>CORRIGE pour l’écoute radio</a:t>
            </a:r>
            <a:r>
              <a:rPr lang="fr-FR" sz="1400" b="1" dirty="0"/>
              <a:t>	</a:t>
            </a:r>
            <a:r>
              <a:rPr lang="fr-FR" sz="1400" dirty="0"/>
              <a:t>						Séquence orale «  </a:t>
            </a:r>
            <a:r>
              <a:rPr lang="fr-FR" sz="1400" b="1" i="1" dirty="0"/>
              <a:t>La météo »</a:t>
            </a:r>
            <a:br>
              <a:rPr lang="fr-FR" sz="1400" b="1" i="1" dirty="0"/>
            </a:br>
            <a:br>
              <a:rPr lang="fr-FR" sz="1400" b="1" i="1" dirty="0"/>
            </a:br>
            <a:r>
              <a:rPr lang="fr-FR" sz="1400" b="1" i="1" u="sng" dirty="0"/>
              <a:t>Quel temps fera-t-il?</a:t>
            </a:r>
            <a:br>
              <a:rPr lang="fr-FR" sz="1400" b="1" i="1" u="sng" dirty="0"/>
            </a:br>
            <a:r>
              <a:rPr lang="fr-FR" sz="1400" b="1" i="1" u="sng" dirty="0"/>
              <a:t> Sélectionne parmi les informations ci-dessous celles que tu entends à la radio.</a:t>
            </a:r>
            <a:endParaRPr lang="fr-FR" sz="1400" u="sng" dirty="0"/>
          </a:p>
        </p:txBody>
      </p:sp>
      <p:pic>
        <p:nvPicPr>
          <p:cNvPr id="5" name="Image 4"/>
          <p:cNvPicPr>
            <a:picLocks noChangeAspect="1"/>
          </p:cNvPicPr>
          <p:nvPr/>
        </p:nvPicPr>
        <p:blipFill rotWithShape="1">
          <a:blip r:embed="rId2">
            <a:clrChange>
              <a:clrFrom>
                <a:srgbClr val="FFFFFF"/>
              </a:clrFrom>
              <a:clrTo>
                <a:srgbClr val="FFFFFF">
                  <a:alpha val="0"/>
                </a:srgbClr>
              </a:clrTo>
            </a:clrChange>
          </a:blip>
          <a:srcRect b="32845"/>
          <a:stretch/>
        </p:blipFill>
        <p:spPr>
          <a:xfrm>
            <a:off x="7713884" y="375761"/>
            <a:ext cx="1125316" cy="1033939"/>
          </a:xfrm>
          <a:prstGeom prst="rect">
            <a:avLst/>
          </a:prstGeom>
        </p:spPr>
      </p:pic>
      <p:pic>
        <p:nvPicPr>
          <p:cNvPr id="6" name="Image 5"/>
          <p:cNvPicPr>
            <a:picLocks noChangeAspect="1"/>
          </p:cNvPicPr>
          <p:nvPr/>
        </p:nvPicPr>
        <p:blipFill>
          <a:blip r:embed="rId3"/>
          <a:stretch>
            <a:fillRect/>
          </a:stretch>
        </p:blipFill>
        <p:spPr>
          <a:xfrm>
            <a:off x="406401" y="578858"/>
            <a:ext cx="736600" cy="703842"/>
          </a:xfrm>
          <a:prstGeom prst="rect">
            <a:avLst/>
          </a:prstGeom>
        </p:spPr>
      </p:pic>
      <p:graphicFrame>
        <p:nvGraphicFramePr>
          <p:cNvPr id="4" name="Tableau 3"/>
          <p:cNvGraphicFramePr>
            <a:graphicFrameLocks noGrp="1"/>
          </p:cNvGraphicFramePr>
          <p:nvPr>
            <p:extLst>
              <p:ext uri="{D42A27DB-BD31-4B8C-83A1-F6EECF244321}">
                <p14:modId xmlns:p14="http://schemas.microsoft.com/office/powerpoint/2010/main" val="2131584004"/>
              </p:ext>
            </p:extLst>
          </p:nvPr>
        </p:nvGraphicFramePr>
        <p:xfrm>
          <a:off x="203202" y="1460503"/>
          <a:ext cx="8722112" cy="4273829"/>
        </p:xfrm>
        <a:graphic>
          <a:graphicData uri="http://schemas.openxmlformats.org/drawingml/2006/table">
            <a:tbl>
              <a:tblPr firstRow="1" bandRow="1">
                <a:tableStyleId>{5A111915-BE36-4E01-A7E5-04B1672EAD32}</a:tableStyleId>
              </a:tblPr>
              <a:tblGrid>
                <a:gridCol w="1908453">
                  <a:extLst>
                    <a:ext uri="{9D8B030D-6E8A-4147-A177-3AD203B41FA5}">
                      <a16:colId xmlns:a16="http://schemas.microsoft.com/office/drawing/2014/main" val="20000"/>
                    </a:ext>
                  </a:extLst>
                </a:gridCol>
                <a:gridCol w="2729007">
                  <a:extLst>
                    <a:ext uri="{9D8B030D-6E8A-4147-A177-3AD203B41FA5}">
                      <a16:colId xmlns:a16="http://schemas.microsoft.com/office/drawing/2014/main" val="20001"/>
                    </a:ext>
                  </a:extLst>
                </a:gridCol>
                <a:gridCol w="1953838">
                  <a:extLst>
                    <a:ext uri="{9D8B030D-6E8A-4147-A177-3AD203B41FA5}">
                      <a16:colId xmlns:a16="http://schemas.microsoft.com/office/drawing/2014/main" val="20002"/>
                    </a:ext>
                  </a:extLst>
                </a:gridCol>
                <a:gridCol w="2130814">
                  <a:extLst>
                    <a:ext uri="{9D8B030D-6E8A-4147-A177-3AD203B41FA5}">
                      <a16:colId xmlns:a16="http://schemas.microsoft.com/office/drawing/2014/main" val="20003"/>
                    </a:ext>
                  </a:extLst>
                </a:gridCol>
              </a:tblGrid>
              <a:tr h="553732">
                <a:tc>
                  <a:txBody>
                    <a:bodyPr/>
                    <a:lstStyle/>
                    <a:p>
                      <a:endParaRPr lang="fr-FR" sz="1600"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A6A6A6"/>
                    </a:solidFill>
                  </a:tcPr>
                </a:tc>
                <a:tc>
                  <a:txBody>
                    <a:bodyPr/>
                    <a:lstStyle/>
                    <a:p>
                      <a:pPr algn="ctr"/>
                      <a:r>
                        <a:rPr lang="fr-FR" sz="1600" dirty="0"/>
                        <a:t>Temps général</a:t>
                      </a:r>
                    </a:p>
                    <a:p>
                      <a:pPr algn="ctr"/>
                      <a:r>
                        <a:rPr lang="fr-FR" sz="1000" dirty="0"/>
                        <a:t>(nuages,</a:t>
                      </a:r>
                      <a:r>
                        <a:rPr lang="fr-FR" sz="1000" baseline="0" dirty="0"/>
                        <a:t> soleils, pluie, neige…)</a:t>
                      </a:r>
                      <a:endParaRPr lang="fr-FR" sz="1000"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A6A6A6"/>
                    </a:solidFill>
                  </a:tcPr>
                </a:tc>
                <a:tc>
                  <a:txBody>
                    <a:bodyPr/>
                    <a:lstStyle/>
                    <a:p>
                      <a:pPr algn="ctr"/>
                      <a:r>
                        <a:rPr lang="fr-FR" sz="1600" dirty="0"/>
                        <a:t>Températures</a:t>
                      </a: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A6A6A6"/>
                    </a:solidFill>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fr-FR" sz="1600" dirty="0"/>
                        <a:t>Vent</a:t>
                      </a:r>
                    </a:p>
                    <a:p>
                      <a:pPr algn="ctr"/>
                      <a:endParaRPr lang="fr-FR" sz="1600"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A6A6A6"/>
                    </a:solidFill>
                  </a:tcPr>
                </a:tc>
                <a:extLst>
                  <a:ext uri="{0D108BD9-81ED-4DB2-BD59-A6C34878D82A}">
                    <a16:rowId xmlns:a16="http://schemas.microsoft.com/office/drawing/2014/main" val="10000"/>
                  </a:ext>
                </a:extLst>
              </a:tr>
              <a:tr h="1107465">
                <a:tc>
                  <a:txBody>
                    <a:bodyPr/>
                    <a:lstStyle/>
                    <a:p>
                      <a:r>
                        <a:rPr lang="fr-FR" dirty="0"/>
                        <a:t>Cet</a:t>
                      </a:r>
                      <a:r>
                        <a:rPr lang="fr-FR" baseline="0" dirty="0"/>
                        <a:t> après-midi</a:t>
                      </a:r>
                      <a:endParaRPr lang="fr-FR"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D9D9D9"/>
                    </a:solidFill>
                  </a:tcPr>
                </a:tc>
                <a:tc>
                  <a:txBody>
                    <a:bodyPr/>
                    <a:lstStyle/>
                    <a:p>
                      <a:pPr marL="285750" indent="-285750">
                        <a:buFont typeface="Arial"/>
                        <a:buChar char="•"/>
                      </a:pPr>
                      <a:r>
                        <a:rPr lang="fr-FR" sz="1400" dirty="0">
                          <a:solidFill>
                            <a:srgbClr val="FF0000"/>
                          </a:solidFill>
                        </a:rPr>
                        <a:t>Précipitations</a:t>
                      </a:r>
                      <a:r>
                        <a:rPr lang="fr-FR" sz="1400" baseline="0" dirty="0">
                          <a:solidFill>
                            <a:srgbClr val="FF0000"/>
                          </a:solidFill>
                        </a:rPr>
                        <a:t> abondantes</a:t>
                      </a:r>
                    </a:p>
                    <a:p>
                      <a:pPr marL="285750" indent="-285750">
                        <a:buFont typeface="Arial"/>
                        <a:buChar char="•"/>
                      </a:pPr>
                      <a:r>
                        <a:rPr lang="fr-FR" sz="1400" baseline="0" dirty="0">
                          <a:solidFill>
                            <a:srgbClr val="FF0000"/>
                          </a:solidFill>
                        </a:rPr>
                        <a:t>Limite de la neige entre 1500 et 700 m</a:t>
                      </a:r>
                    </a:p>
                    <a:p>
                      <a:pPr marL="285750" marR="0" indent="-285750" algn="l" defTabSz="457200" rtl="0" eaLnBrk="1" fontAlgn="auto" latinLnBrk="0" hangingPunct="1">
                        <a:lnSpc>
                          <a:spcPct val="100000"/>
                        </a:lnSpc>
                        <a:spcBef>
                          <a:spcPts val="0"/>
                        </a:spcBef>
                        <a:spcAft>
                          <a:spcPts val="0"/>
                        </a:spcAft>
                        <a:buClrTx/>
                        <a:buSzTx/>
                        <a:buFont typeface="Arial"/>
                        <a:buChar char="•"/>
                        <a:tabLst/>
                        <a:defRPr/>
                      </a:pPr>
                      <a:r>
                        <a:rPr lang="fr-FR" sz="1400" baseline="0" dirty="0">
                          <a:solidFill>
                            <a:srgbClr val="FF0000"/>
                          </a:solidFill>
                        </a:rPr>
                        <a:t>En Valais, des flocons en basse altitude</a:t>
                      </a: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marL="285750" indent="-285750">
                        <a:buFont typeface="Arial"/>
                        <a:buChar char="•"/>
                      </a:pPr>
                      <a:r>
                        <a:rPr lang="fr-FR" sz="1400" dirty="0">
                          <a:solidFill>
                            <a:srgbClr val="FF0000"/>
                          </a:solidFill>
                        </a:rPr>
                        <a:t>8 degrés</a:t>
                      </a:r>
                    </a:p>
                    <a:p>
                      <a:pPr marL="285750" indent="-285750">
                        <a:buFont typeface="Arial"/>
                        <a:buChar char="•"/>
                      </a:pPr>
                      <a:r>
                        <a:rPr lang="fr-FR" sz="1400" dirty="0">
                          <a:solidFill>
                            <a:srgbClr val="FF0000"/>
                          </a:solidFill>
                        </a:rPr>
                        <a:t>-2°</a:t>
                      </a:r>
                      <a:r>
                        <a:rPr lang="fr-FR" sz="1400" baseline="0" dirty="0">
                          <a:solidFill>
                            <a:srgbClr val="FF0000"/>
                          </a:solidFill>
                        </a:rPr>
                        <a:t> à 2000 m.</a:t>
                      </a:r>
                      <a:endParaRPr lang="fr-FR" sz="1400" dirty="0">
                        <a:solidFill>
                          <a:srgbClr val="FF0000"/>
                        </a:solidFill>
                      </a:endParaRPr>
                    </a:p>
                    <a:p>
                      <a:pPr marL="0" indent="0">
                        <a:buFont typeface="Arial"/>
                        <a:buNone/>
                      </a:pPr>
                      <a:endParaRPr lang="fr-FR" sz="1400" dirty="0">
                        <a:solidFill>
                          <a:srgbClr val="FF0000"/>
                        </a:solidFill>
                      </a:endParaRP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marL="285750" marR="0" indent="-285750" algn="l" defTabSz="457200" rtl="0" eaLnBrk="1" fontAlgn="auto" latinLnBrk="0" hangingPunct="1">
                        <a:lnSpc>
                          <a:spcPct val="100000"/>
                        </a:lnSpc>
                        <a:spcBef>
                          <a:spcPts val="0"/>
                        </a:spcBef>
                        <a:spcAft>
                          <a:spcPts val="0"/>
                        </a:spcAft>
                        <a:buClrTx/>
                        <a:buSzTx/>
                        <a:buFont typeface="Arial"/>
                        <a:buChar char="•"/>
                        <a:tabLst/>
                        <a:defRPr/>
                      </a:pPr>
                      <a:r>
                        <a:rPr lang="fr-FR" sz="1400" dirty="0">
                          <a:solidFill>
                            <a:srgbClr val="FF0000"/>
                          </a:solidFill>
                        </a:rPr>
                        <a:t>Vent</a:t>
                      </a:r>
                      <a:r>
                        <a:rPr lang="fr-FR" sz="1400" baseline="0" dirty="0">
                          <a:solidFill>
                            <a:srgbClr val="FF0000"/>
                          </a:solidFill>
                        </a:rPr>
                        <a:t> de sud ouest fort à tempétueux en montagne et en plaine </a:t>
                      </a:r>
                    </a:p>
                    <a:p>
                      <a:pPr marL="0" indent="0">
                        <a:buFont typeface="Arial"/>
                        <a:buNone/>
                      </a:pPr>
                      <a:endParaRPr lang="fr-FR" sz="1400" dirty="0">
                        <a:solidFill>
                          <a:srgbClr val="FF0000"/>
                        </a:solidFill>
                      </a:endParaRP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extLst>
                  <a:ext uri="{0D108BD9-81ED-4DB2-BD59-A6C34878D82A}">
                    <a16:rowId xmlns:a16="http://schemas.microsoft.com/office/drawing/2014/main" val="10001"/>
                  </a:ext>
                </a:extLst>
              </a:tr>
              <a:tr h="699451">
                <a:tc>
                  <a:txBody>
                    <a:bodyPr/>
                    <a:lstStyle/>
                    <a:p>
                      <a:r>
                        <a:rPr lang="fr-FR" dirty="0"/>
                        <a:t>Demain</a:t>
                      </a:r>
                      <a:r>
                        <a:rPr lang="fr-FR" baseline="0" dirty="0"/>
                        <a:t> matin</a:t>
                      </a:r>
                      <a:endParaRPr lang="fr-FR"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D9D9D9"/>
                    </a:solidFill>
                  </a:tcPr>
                </a:tc>
                <a:tc>
                  <a:txBody>
                    <a:bodyPr/>
                    <a:lstStyle/>
                    <a:p>
                      <a:pPr marL="285750" indent="-285750">
                        <a:buFont typeface="Arial"/>
                        <a:buChar char="•"/>
                      </a:pPr>
                      <a:r>
                        <a:rPr lang="fr-FR" sz="1400" dirty="0">
                          <a:solidFill>
                            <a:srgbClr val="FF0000"/>
                          </a:solidFill>
                        </a:rPr>
                        <a:t>précipitation</a:t>
                      </a: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marL="285750" marR="0" indent="-285750" algn="l" defTabSz="457200" rtl="0" eaLnBrk="1" fontAlgn="auto" latinLnBrk="0" hangingPunct="1">
                        <a:lnSpc>
                          <a:spcPct val="100000"/>
                        </a:lnSpc>
                        <a:spcBef>
                          <a:spcPts val="0"/>
                        </a:spcBef>
                        <a:spcAft>
                          <a:spcPts val="0"/>
                        </a:spcAft>
                        <a:buClrTx/>
                        <a:buSzTx/>
                        <a:buFont typeface="Arial"/>
                        <a:buChar char="•"/>
                        <a:tabLst/>
                        <a:defRPr/>
                      </a:pPr>
                      <a:r>
                        <a:rPr lang="fr-FR" sz="1400" dirty="0">
                          <a:solidFill>
                            <a:srgbClr val="FF0000"/>
                          </a:solidFill>
                        </a:rPr>
                        <a:t>2 à 4 degrés à l’aube</a:t>
                      </a:r>
                    </a:p>
                    <a:p>
                      <a:pPr marL="0" indent="0">
                        <a:buFont typeface="Arial"/>
                        <a:buNone/>
                      </a:pPr>
                      <a:endParaRPr lang="fr-FR" sz="1400" baseline="0" dirty="0">
                        <a:solidFill>
                          <a:srgbClr val="FF0000"/>
                        </a:solidFill>
                      </a:endParaRPr>
                    </a:p>
                    <a:p>
                      <a:pPr marL="285750" indent="-285750">
                        <a:buFont typeface="Arial"/>
                        <a:buChar char="•"/>
                      </a:pPr>
                      <a:endParaRPr lang="fr-FR" sz="1400" dirty="0">
                        <a:solidFill>
                          <a:srgbClr val="FF0000"/>
                        </a:solidFill>
                      </a:endParaRP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marL="285750" marR="0" indent="-285750" algn="l" defTabSz="457200" rtl="0" eaLnBrk="1" fontAlgn="auto" latinLnBrk="0" hangingPunct="1">
                        <a:lnSpc>
                          <a:spcPct val="100000"/>
                        </a:lnSpc>
                        <a:spcBef>
                          <a:spcPts val="0"/>
                        </a:spcBef>
                        <a:spcAft>
                          <a:spcPts val="0"/>
                        </a:spcAft>
                        <a:buClrTx/>
                        <a:buSzTx/>
                        <a:buFont typeface="Arial"/>
                        <a:buChar char="•"/>
                        <a:tabLst/>
                        <a:defRPr/>
                      </a:pPr>
                      <a:r>
                        <a:rPr lang="fr-FR" sz="1400" dirty="0">
                          <a:solidFill>
                            <a:srgbClr val="FF0000"/>
                          </a:solidFill>
                        </a:rPr>
                        <a:t>Fort</a:t>
                      </a:r>
                      <a:r>
                        <a:rPr lang="fr-FR" sz="1400" baseline="0" dirty="0">
                          <a:solidFill>
                            <a:srgbClr val="FF0000"/>
                          </a:solidFill>
                        </a:rPr>
                        <a:t> foehn dans les vallées alpines</a:t>
                      </a:r>
                    </a:p>
                    <a:p>
                      <a:pPr marL="0" indent="0">
                        <a:buFont typeface="Arial"/>
                        <a:buNone/>
                      </a:pPr>
                      <a:endParaRPr lang="fr-FR" sz="1400" dirty="0">
                        <a:solidFill>
                          <a:srgbClr val="FF0000"/>
                        </a:solidFill>
                      </a:endParaRP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extLst>
                  <a:ext uri="{0D108BD9-81ED-4DB2-BD59-A6C34878D82A}">
                    <a16:rowId xmlns:a16="http://schemas.microsoft.com/office/drawing/2014/main" val="10002"/>
                  </a:ext>
                </a:extLst>
              </a:tr>
              <a:tr h="902475">
                <a:tc>
                  <a:txBody>
                    <a:bodyPr/>
                    <a:lstStyle/>
                    <a:p>
                      <a:r>
                        <a:rPr lang="fr-FR" dirty="0"/>
                        <a:t>Demain </a:t>
                      </a:r>
                    </a:p>
                    <a:p>
                      <a:r>
                        <a:rPr lang="fr-FR" dirty="0"/>
                        <a:t>après-midi</a:t>
                      </a: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D9D9D9"/>
                    </a:solidFill>
                  </a:tcPr>
                </a:tc>
                <a:tc>
                  <a:txBody>
                    <a:bodyPr/>
                    <a:lstStyle/>
                    <a:p>
                      <a:pPr marL="285750" indent="-285750">
                        <a:buFont typeface="Arial"/>
                        <a:buChar char="•"/>
                      </a:pPr>
                      <a:r>
                        <a:rPr lang="fr-FR" sz="1400" dirty="0">
                          <a:solidFill>
                            <a:srgbClr val="FF0000"/>
                          </a:solidFill>
                        </a:rPr>
                        <a:t>Nuageux mais temps sec</a:t>
                      </a:r>
                    </a:p>
                    <a:p>
                      <a:pPr marL="285750" marR="0" indent="-285750" algn="l" defTabSz="457200" rtl="0" eaLnBrk="1" fontAlgn="auto" latinLnBrk="0" hangingPunct="1">
                        <a:lnSpc>
                          <a:spcPct val="100000"/>
                        </a:lnSpc>
                        <a:spcBef>
                          <a:spcPts val="0"/>
                        </a:spcBef>
                        <a:spcAft>
                          <a:spcPts val="0"/>
                        </a:spcAft>
                        <a:buClrTx/>
                        <a:buSzTx/>
                        <a:buFont typeface="Arial"/>
                        <a:buChar char="•"/>
                        <a:tabLst/>
                        <a:defRPr/>
                      </a:pPr>
                      <a:r>
                        <a:rPr lang="fr-FR" sz="1400" baseline="0" dirty="0">
                          <a:solidFill>
                            <a:srgbClr val="FF0000"/>
                          </a:solidFill>
                        </a:rPr>
                        <a:t>Éclaircies V</a:t>
                      </a:r>
                      <a:r>
                        <a:rPr lang="fr-FR" sz="1400" dirty="0">
                          <a:solidFill>
                            <a:srgbClr val="FF0000"/>
                          </a:solidFill>
                        </a:rPr>
                        <a:t>alai</a:t>
                      </a:r>
                      <a:r>
                        <a:rPr lang="fr-FR" sz="1400" baseline="0" dirty="0">
                          <a:solidFill>
                            <a:srgbClr val="FF0000"/>
                          </a:solidFill>
                        </a:rPr>
                        <a:t>s central</a:t>
                      </a:r>
                      <a:endParaRPr lang="fr-FR" sz="1400" dirty="0">
                        <a:solidFill>
                          <a:srgbClr val="FF0000"/>
                        </a:solidFill>
                      </a:endParaRP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marL="285750" marR="0" indent="-285750" algn="l" defTabSz="457200" rtl="0" eaLnBrk="1" fontAlgn="auto" latinLnBrk="0" hangingPunct="1">
                        <a:lnSpc>
                          <a:spcPct val="100000"/>
                        </a:lnSpc>
                        <a:spcBef>
                          <a:spcPts val="0"/>
                        </a:spcBef>
                        <a:spcAft>
                          <a:spcPts val="0"/>
                        </a:spcAft>
                        <a:buClrTx/>
                        <a:buSzTx/>
                        <a:buFont typeface="Arial"/>
                        <a:buChar char="•"/>
                        <a:tabLst/>
                        <a:defRPr/>
                      </a:pPr>
                      <a:r>
                        <a:rPr lang="fr-FR" sz="1400" dirty="0">
                          <a:solidFill>
                            <a:srgbClr val="FF0000"/>
                          </a:solidFill>
                        </a:rPr>
                        <a:t>8 à 10</a:t>
                      </a:r>
                      <a:r>
                        <a:rPr lang="fr-FR" sz="1400" baseline="0" dirty="0">
                          <a:solidFill>
                            <a:srgbClr val="FF0000"/>
                          </a:solidFill>
                        </a:rPr>
                        <a:t> degrés</a:t>
                      </a:r>
                      <a:endParaRPr lang="fr-FR" sz="1400" dirty="0">
                        <a:solidFill>
                          <a:srgbClr val="FF0000"/>
                        </a:solidFill>
                      </a:endParaRPr>
                    </a:p>
                    <a:p>
                      <a:endParaRPr lang="fr-FR" sz="1400"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marL="0" indent="0">
                        <a:buFont typeface="Arial"/>
                        <a:buNone/>
                      </a:pPr>
                      <a:endParaRPr lang="fr-FR" sz="1400" dirty="0">
                        <a:solidFill>
                          <a:srgbClr val="FF0000"/>
                        </a:solidFill>
                      </a:endParaRP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extLst>
                  <a:ext uri="{0D108BD9-81ED-4DB2-BD59-A6C34878D82A}">
                    <a16:rowId xmlns:a16="http://schemas.microsoft.com/office/drawing/2014/main" val="10003"/>
                  </a:ext>
                </a:extLst>
              </a:tr>
              <a:tr h="902475">
                <a:tc>
                  <a:txBody>
                    <a:bodyPr/>
                    <a:lstStyle/>
                    <a:p>
                      <a:r>
                        <a:rPr lang="fr-FR" dirty="0"/>
                        <a:t>Ce week-end</a:t>
                      </a: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D9D9D9"/>
                    </a:solidFill>
                  </a:tcPr>
                </a:tc>
                <a:tc>
                  <a:txBody>
                    <a:bodyPr/>
                    <a:lstStyle/>
                    <a:p>
                      <a:pPr marL="285750" indent="-285750">
                        <a:buFont typeface="Arial"/>
                        <a:buChar char="•"/>
                      </a:pPr>
                      <a:r>
                        <a:rPr lang="fr-FR" sz="1400" dirty="0">
                          <a:solidFill>
                            <a:srgbClr val="FF0000"/>
                          </a:solidFill>
                        </a:rPr>
                        <a:t>Perturbé mais doux</a:t>
                      </a:r>
                    </a:p>
                    <a:p>
                      <a:pPr marL="285750" indent="-285750">
                        <a:buFont typeface="Arial"/>
                        <a:buChar char="•"/>
                      </a:pPr>
                      <a:r>
                        <a:rPr lang="fr-FR" sz="1400" dirty="0">
                          <a:solidFill>
                            <a:srgbClr val="FF0000"/>
                          </a:solidFill>
                        </a:rPr>
                        <a:t>Amélioration </a:t>
                      </a: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endParaRPr lang="fr-FR" sz="1400"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endParaRPr lang="fr-FR" sz="1400"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extLst>
                  <a:ext uri="{0D108BD9-81ED-4DB2-BD59-A6C34878D82A}">
                    <a16:rowId xmlns:a16="http://schemas.microsoft.com/office/drawing/2014/main" val="10004"/>
                  </a:ext>
                </a:extLst>
              </a:tr>
            </a:tbl>
          </a:graphicData>
        </a:graphic>
      </p:graphicFrame>
      <p:sp>
        <p:nvSpPr>
          <p:cNvPr id="9" name="Rectangle à coins arrondis 8"/>
          <p:cNvSpPr/>
          <p:nvPr/>
        </p:nvSpPr>
        <p:spPr>
          <a:xfrm>
            <a:off x="7175500" y="6060356"/>
            <a:ext cx="1570375" cy="282555"/>
          </a:xfrm>
          <a:prstGeom prst="roundRect">
            <a:avLst/>
          </a:prstGeom>
          <a:gradFill flip="none" rotWithShape="1">
            <a:gsLst>
              <a:gs pos="0">
                <a:schemeClr val="tx2">
                  <a:lumMod val="60000"/>
                  <a:lumOff val="40000"/>
                </a:schemeClr>
              </a:gs>
              <a:gs pos="100000">
                <a:srgbClr val="FFFFFF"/>
              </a:gs>
            </a:gsLst>
            <a:lin ang="0" scaled="1"/>
            <a:tileRect/>
          </a:gradFill>
        </p:spPr>
        <p:style>
          <a:lnRef idx="1">
            <a:schemeClr val="accent1"/>
          </a:lnRef>
          <a:fillRef idx="3">
            <a:schemeClr val="accent1"/>
          </a:fillRef>
          <a:effectRef idx="2">
            <a:schemeClr val="accent1"/>
          </a:effectRef>
          <a:fontRef idx="minor">
            <a:schemeClr val="lt1"/>
          </a:fontRef>
        </p:style>
        <p:txBody>
          <a:bodyPr rtlCol="0" anchor="ctr"/>
          <a:lstStyle/>
          <a:p>
            <a:pPr algn="ctr"/>
            <a:r>
              <a:rPr lang="fr-FR" sz="1200" dirty="0">
                <a:solidFill>
                  <a:schemeClr val="tx1">
                    <a:lumMod val="75000"/>
                    <a:lumOff val="25000"/>
                  </a:schemeClr>
                </a:solidFill>
              </a:rPr>
              <a:t>Corrigé-D13</a:t>
            </a:r>
          </a:p>
        </p:txBody>
      </p:sp>
      <p:sp>
        <p:nvSpPr>
          <p:cNvPr id="7" name="Rectangle à coins arrondis 6"/>
          <p:cNvSpPr/>
          <p:nvPr/>
        </p:nvSpPr>
        <p:spPr>
          <a:xfrm>
            <a:off x="2422528" y="2070100"/>
            <a:ext cx="2339972" cy="1092200"/>
          </a:xfrm>
          <a:prstGeom prst="roundRect">
            <a:avLst/>
          </a:prstGeom>
          <a:solidFill>
            <a:schemeClr val="tx2">
              <a:lumMod val="60000"/>
              <a:lumOff val="4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8" name="Rectangle à coins arrondis 7"/>
          <p:cNvSpPr/>
          <p:nvPr/>
        </p:nvSpPr>
        <p:spPr>
          <a:xfrm>
            <a:off x="5191128" y="2070100"/>
            <a:ext cx="1133472" cy="546100"/>
          </a:xfrm>
          <a:prstGeom prst="roundRect">
            <a:avLst/>
          </a:prstGeom>
          <a:solidFill>
            <a:schemeClr val="tx2">
              <a:lumMod val="60000"/>
              <a:lumOff val="4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10" name="Rectangle à coins arrondis 9"/>
          <p:cNvSpPr/>
          <p:nvPr/>
        </p:nvSpPr>
        <p:spPr>
          <a:xfrm>
            <a:off x="7162800" y="2070100"/>
            <a:ext cx="1663700" cy="698500"/>
          </a:xfrm>
          <a:prstGeom prst="roundRect">
            <a:avLst/>
          </a:prstGeom>
          <a:solidFill>
            <a:schemeClr val="tx2">
              <a:lumMod val="60000"/>
              <a:lumOff val="4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11" name="Rectangle à coins arrondis 10"/>
          <p:cNvSpPr/>
          <p:nvPr/>
        </p:nvSpPr>
        <p:spPr>
          <a:xfrm>
            <a:off x="2422528" y="3276600"/>
            <a:ext cx="1133472" cy="215900"/>
          </a:xfrm>
          <a:prstGeom prst="roundRect">
            <a:avLst/>
          </a:prstGeom>
          <a:solidFill>
            <a:schemeClr val="tx2">
              <a:lumMod val="60000"/>
              <a:lumOff val="4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12" name="Rectangle à coins arrondis 11"/>
          <p:cNvSpPr/>
          <p:nvPr/>
        </p:nvSpPr>
        <p:spPr>
          <a:xfrm>
            <a:off x="5191128" y="3276600"/>
            <a:ext cx="1501772" cy="215900"/>
          </a:xfrm>
          <a:prstGeom prst="roundRect">
            <a:avLst/>
          </a:prstGeom>
          <a:solidFill>
            <a:schemeClr val="tx2">
              <a:lumMod val="60000"/>
              <a:lumOff val="4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13" name="Rectangle à coins arrondis 12"/>
          <p:cNvSpPr/>
          <p:nvPr/>
        </p:nvSpPr>
        <p:spPr>
          <a:xfrm>
            <a:off x="7162799" y="3276600"/>
            <a:ext cx="1570375" cy="431800"/>
          </a:xfrm>
          <a:prstGeom prst="roundRect">
            <a:avLst/>
          </a:prstGeom>
          <a:solidFill>
            <a:schemeClr val="tx2">
              <a:lumMod val="60000"/>
              <a:lumOff val="4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15" name="Rectangle à coins arrondis 14"/>
          <p:cNvSpPr/>
          <p:nvPr/>
        </p:nvSpPr>
        <p:spPr>
          <a:xfrm>
            <a:off x="2422528" y="3962400"/>
            <a:ext cx="1933572" cy="546100"/>
          </a:xfrm>
          <a:prstGeom prst="roundRect">
            <a:avLst/>
          </a:prstGeom>
          <a:solidFill>
            <a:schemeClr val="tx2">
              <a:lumMod val="60000"/>
              <a:lumOff val="4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16" name="Rectangle à coins arrondis 15"/>
          <p:cNvSpPr/>
          <p:nvPr/>
        </p:nvSpPr>
        <p:spPr>
          <a:xfrm>
            <a:off x="5178428" y="3962400"/>
            <a:ext cx="1146172" cy="215900"/>
          </a:xfrm>
          <a:prstGeom prst="roundRect">
            <a:avLst/>
          </a:prstGeom>
          <a:solidFill>
            <a:schemeClr val="tx2">
              <a:lumMod val="60000"/>
              <a:lumOff val="4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17" name="Rectangle à coins arrondis 16"/>
          <p:cNvSpPr/>
          <p:nvPr/>
        </p:nvSpPr>
        <p:spPr>
          <a:xfrm>
            <a:off x="2422528" y="4902200"/>
            <a:ext cx="1654172" cy="495300"/>
          </a:xfrm>
          <a:prstGeom prst="roundRect">
            <a:avLst/>
          </a:prstGeom>
          <a:solidFill>
            <a:schemeClr val="tx2">
              <a:lumMod val="60000"/>
              <a:lumOff val="4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6793948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hidden"/>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grpId="0" nodeType="clickEffect">
                                  <p:stCondLst>
                                    <p:cond delay="0"/>
                                  </p:stCondLst>
                                  <p:childTnLst>
                                    <p:set>
                                      <p:cBhvr>
                                        <p:cTn id="10" dur="1" fill="hold">
                                          <p:stCondLst>
                                            <p:cond delay="0"/>
                                          </p:stCondLst>
                                        </p:cTn>
                                        <p:tgtEl>
                                          <p:spTgt spid="8"/>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1" presetClass="exit" presetSubtype="0" fill="hold" grpId="0" nodeType="clickEffect">
                                  <p:stCondLst>
                                    <p:cond delay="0"/>
                                  </p:stCondLst>
                                  <p:childTnLst>
                                    <p:set>
                                      <p:cBhvr>
                                        <p:cTn id="14" dur="1" fill="hold">
                                          <p:stCondLst>
                                            <p:cond delay="0"/>
                                          </p:stCondLst>
                                        </p:cTn>
                                        <p:tgtEl>
                                          <p:spTgt spid="10"/>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1" presetClass="exit" presetSubtype="0" fill="hold" grpId="0" nodeType="clickEffect">
                                  <p:stCondLst>
                                    <p:cond delay="0"/>
                                  </p:stCondLst>
                                  <p:childTnLst>
                                    <p:set>
                                      <p:cBhvr>
                                        <p:cTn id="18" dur="1" fill="hold">
                                          <p:stCondLst>
                                            <p:cond delay="0"/>
                                          </p:stCondLst>
                                        </p:cTn>
                                        <p:tgtEl>
                                          <p:spTgt spid="11"/>
                                        </p:tgtEl>
                                        <p:attrNameLst>
                                          <p:attrName>style.visibility</p:attrName>
                                        </p:attrNameLst>
                                      </p:cBhvr>
                                      <p:to>
                                        <p:strVal val="hidden"/>
                                      </p:to>
                                    </p:set>
                                  </p:childTnLst>
                                </p:cTn>
                              </p:par>
                            </p:childTnLst>
                          </p:cTn>
                        </p:par>
                      </p:childTnLst>
                    </p:cTn>
                  </p:par>
                  <p:par>
                    <p:cTn id="19" fill="hold">
                      <p:stCondLst>
                        <p:cond delay="indefinite"/>
                      </p:stCondLst>
                      <p:childTnLst>
                        <p:par>
                          <p:cTn id="20" fill="hold">
                            <p:stCondLst>
                              <p:cond delay="0"/>
                            </p:stCondLst>
                            <p:childTnLst>
                              <p:par>
                                <p:cTn id="21" presetID="1" presetClass="exit" presetSubtype="0" fill="hold" grpId="0" nodeType="clickEffect">
                                  <p:stCondLst>
                                    <p:cond delay="0"/>
                                  </p:stCondLst>
                                  <p:childTnLst>
                                    <p:set>
                                      <p:cBhvr>
                                        <p:cTn id="22" dur="1" fill="hold">
                                          <p:stCondLst>
                                            <p:cond delay="0"/>
                                          </p:stCondLst>
                                        </p:cTn>
                                        <p:tgtEl>
                                          <p:spTgt spid="12"/>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1" presetClass="exit" presetSubtype="0" fill="hold" grpId="0" nodeType="clickEffect">
                                  <p:stCondLst>
                                    <p:cond delay="0"/>
                                  </p:stCondLst>
                                  <p:childTnLst>
                                    <p:set>
                                      <p:cBhvr>
                                        <p:cTn id="26" dur="1" fill="hold">
                                          <p:stCondLst>
                                            <p:cond delay="0"/>
                                          </p:stCondLst>
                                        </p:cTn>
                                        <p:tgtEl>
                                          <p:spTgt spid="13"/>
                                        </p:tgtEl>
                                        <p:attrNameLst>
                                          <p:attrName>style.visibility</p:attrName>
                                        </p:attrNameLst>
                                      </p:cBhvr>
                                      <p:to>
                                        <p:strVal val="hidden"/>
                                      </p:to>
                                    </p:set>
                                  </p:childTnLst>
                                </p:cTn>
                              </p:par>
                            </p:childTnLst>
                          </p:cTn>
                        </p:par>
                      </p:childTnLst>
                    </p:cTn>
                  </p:par>
                  <p:par>
                    <p:cTn id="27" fill="hold">
                      <p:stCondLst>
                        <p:cond delay="indefinite"/>
                      </p:stCondLst>
                      <p:childTnLst>
                        <p:par>
                          <p:cTn id="28" fill="hold">
                            <p:stCondLst>
                              <p:cond delay="0"/>
                            </p:stCondLst>
                            <p:childTnLst>
                              <p:par>
                                <p:cTn id="29" presetID="1" presetClass="exit" presetSubtype="0" fill="hold" grpId="0" nodeType="clickEffect">
                                  <p:stCondLst>
                                    <p:cond delay="0"/>
                                  </p:stCondLst>
                                  <p:childTnLst>
                                    <p:set>
                                      <p:cBhvr>
                                        <p:cTn id="30" dur="1" fill="hold">
                                          <p:stCondLst>
                                            <p:cond delay="0"/>
                                          </p:stCondLst>
                                        </p:cTn>
                                        <p:tgtEl>
                                          <p:spTgt spid="15"/>
                                        </p:tgtEl>
                                        <p:attrNameLst>
                                          <p:attrName>style.visibility</p:attrName>
                                        </p:attrNameLst>
                                      </p:cBhvr>
                                      <p:to>
                                        <p:strVal val="hidden"/>
                                      </p:to>
                                    </p:set>
                                  </p:childTnLst>
                                </p:cTn>
                              </p:par>
                            </p:childTnLst>
                          </p:cTn>
                        </p:par>
                      </p:childTnLst>
                    </p:cTn>
                  </p:par>
                  <p:par>
                    <p:cTn id="31" fill="hold">
                      <p:stCondLst>
                        <p:cond delay="indefinite"/>
                      </p:stCondLst>
                      <p:childTnLst>
                        <p:par>
                          <p:cTn id="32" fill="hold">
                            <p:stCondLst>
                              <p:cond delay="0"/>
                            </p:stCondLst>
                            <p:childTnLst>
                              <p:par>
                                <p:cTn id="33" presetID="1" presetClass="exit" presetSubtype="0" fill="hold" grpId="0" nodeType="clickEffect">
                                  <p:stCondLst>
                                    <p:cond delay="0"/>
                                  </p:stCondLst>
                                  <p:childTnLst>
                                    <p:set>
                                      <p:cBhvr>
                                        <p:cTn id="34" dur="1" fill="hold">
                                          <p:stCondLst>
                                            <p:cond delay="0"/>
                                          </p:stCondLst>
                                        </p:cTn>
                                        <p:tgtEl>
                                          <p:spTgt spid="16"/>
                                        </p:tgtEl>
                                        <p:attrNameLst>
                                          <p:attrName>style.visibility</p:attrName>
                                        </p:attrNameLst>
                                      </p:cBhvr>
                                      <p:to>
                                        <p:strVal val="hidden"/>
                                      </p:to>
                                    </p:set>
                                  </p:childTnLst>
                                </p:cTn>
                              </p:par>
                            </p:childTnLst>
                          </p:cTn>
                        </p:par>
                      </p:childTnLst>
                    </p:cTn>
                  </p:par>
                  <p:par>
                    <p:cTn id="35" fill="hold">
                      <p:stCondLst>
                        <p:cond delay="indefinite"/>
                      </p:stCondLst>
                      <p:childTnLst>
                        <p:par>
                          <p:cTn id="36" fill="hold">
                            <p:stCondLst>
                              <p:cond delay="0"/>
                            </p:stCondLst>
                            <p:childTnLst>
                              <p:par>
                                <p:cTn id="37" presetID="1" presetClass="exit" presetSubtype="0" fill="hold" grpId="0" nodeType="clickEffect">
                                  <p:stCondLst>
                                    <p:cond delay="0"/>
                                  </p:stCondLst>
                                  <p:childTnLst>
                                    <p:set>
                                      <p:cBhvr>
                                        <p:cTn id="38" dur="1" fill="hold">
                                          <p:stCondLst>
                                            <p:cond delay="0"/>
                                          </p:stCondLst>
                                        </p:cTn>
                                        <p:tgtEl>
                                          <p:spTgt spid="1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10" grpId="0" animBg="1"/>
      <p:bldP spid="11" grpId="0" animBg="1"/>
      <p:bldP spid="12" grpId="0" animBg="1"/>
      <p:bldP spid="13" grpId="0" animBg="1"/>
      <p:bldP spid="15" grpId="0" animBg="1"/>
      <p:bldP spid="16" grpId="0" animBg="1"/>
      <p:bldP spid="17"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ctrTitle"/>
          </p:nvPr>
        </p:nvSpPr>
        <p:spPr>
          <a:xfrm>
            <a:off x="254000" y="54017"/>
            <a:ext cx="8671315" cy="1228683"/>
          </a:xfrm>
        </p:spPr>
        <p:style>
          <a:lnRef idx="2">
            <a:schemeClr val="dk1"/>
          </a:lnRef>
          <a:fillRef idx="1">
            <a:schemeClr val="lt1"/>
          </a:fillRef>
          <a:effectRef idx="0">
            <a:schemeClr val="dk1"/>
          </a:effectRef>
          <a:fontRef idx="minor">
            <a:schemeClr val="dk1"/>
          </a:fontRef>
        </p:style>
        <p:txBody>
          <a:bodyPr>
            <a:normAutofit/>
          </a:bodyPr>
          <a:lstStyle/>
          <a:p>
            <a:r>
              <a:rPr lang="fr-FR" sz="1400" dirty="0"/>
              <a:t>Prénom:_________________________         							Séquence orale «  </a:t>
            </a:r>
            <a:r>
              <a:rPr lang="fr-FR" sz="1400" b="1" i="1" dirty="0"/>
              <a:t>La météo »</a:t>
            </a:r>
            <a:br>
              <a:rPr lang="fr-FR" sz="1400" b="1" i="1" dirty="0"/>
            </a:br>
            <a:br>
              <a:rPr lang="fr-FR" sz="1400" b="1" i="1" dirty="0"/>
            </a:br>
            <a:r>
              <a:rPr lang="fr-FR" sz="1400" b="1" i="1" u="sng" dirty="0"/>
              <a:t>Quel temps fera-t-il?</a:t>
            </a:r>
            <a:br>
              <a:rPr lang="fr-FR" sz="1400" b="1" i="1" u="sng" dirty="0"/>
            </a:br>
            <a:r>
              <a:rPr lang="fr-FR" sz="1400" b="1" i="1" u="sng" dirty="0"/>
              <a:t>Sélectionne, parmi les informations ci-dessous, celles que tu entends dans le bulletin météo télévisé</a:t>
            </a:r>
            <a:endParaRPr lang="fr-FR" sz="1400" u="sng" dirty="0"/>
          </a:p>
        </p:txBody>
      </p:sp>
      <p:pic>
        <p:nvPicPr>
          <p:cNvPr id="5" name="Image 4"/>
          <p:cNvPicPr>
            <a:picLocks noChangeAspect="1"/>
          </p:cNvPicPr>
          <p:nvPr/>
        </p:nvPicPr>
        <p:blipFill rotWithShape="1">
          <a:blip r:embed="rId2">
            <a:clrChange>
              <a:clrFrom>
                <a:srgbClr val="FFFFFF"/>
              </a:clrFrom>
              <a:clrTo>
                <a:srgbClr val="FFFFFF">
                  <a:alpha val="0"/>
                </a:srgbClr>
              </a:clrTo>
            </a:clrChange>
          </a:blip>
          <a:srcRect b="32845"/>
          <a:stretch/>
        </p:blipFill>
        <p:spPr>
          <a:xfrm>
            <a:off x="8168299" y="455282"/>
            <a:ext cx="757016" cy="695545"/>
          </a:xfrm>
          <a:prstGeom prst="rect">
            <a:avLst/>
          </a:prstGeom>
        </p:spPr>
      </p:pic>
      <p:pic>
        <p:nvPicPr>
          <p:cNvPr id="6" name="Image 5"/>
          <p:cNvPicPr>
            <a:picLocks noChangeAspect="1"/>
          </p:cNvPicPr>
          <p:nvPr/>
        </p:nvPicPr>
        <p:blipFill>
          <a:blip r:embed="rId3"/>
          <a:stretch>
            <a:fillRect/>
          </a:stretch>
        </p:blipFill>
        <p:spPr>
          <a:xfrm>
            <a:off x="254000" y="609761"/>
            <a:ext cx="596899" cy="570354"/>
          </a:xfrm>
          <a:prstGeom prst="rect">
            <a:avLst/>
          </a:prstGeom>
        </p:spPr>
      </p:pic>
      <p:graphicFrame>
        <p:nvGraphicFramePr>
          <p:cNvPr id="4" name="Tableau 3"/>
          <p:cNvGraphicFramePr>
            <a:graphicFrameLocks noGrp="1"/>
          </p:cNvGraphicFramePr>
          <p:nvPr>
            <p:extLst>
              <p:ext uri="{D42A27DB-BD31-4B8C-83A1-F6EECF244321}">
                <p14:modId xmlns:p14="http://schemas.microsoft.com/office/powerpoint/2010/main" val="1838648985"/>
              </p:ext>
            </p:extLst>
          </p:nvPr>
        </p:nvGraphicFramePr>
        <p:xfrm>
          <a:off x="225816" y="1409700"/>
          <a:ext cx="8699499" cy="4693919"/>
        </p:xfrm>
        <a:graphic>
          <a:graphicData uri="http://schemas.openxmlformats.org/drawingml/2006/table">
            <a:tbl>
              <a:tblPr firstRow="1" bandRow="1">
                <a:tableStyleId>{5A111915-BE36-4E01-A7E5-04B1672EAD32}</a:tableStyleId>
              </a:tblPr>
              <a:tblGrid>
                <a:gridCol w="1903505">
                  <a:extLst>
                    <a:ext uri="{9D8B030D-6E8A-4147-A177-3AD203B41FA5}">
                      <a16:colId xmlns:a16="http://schemas.microsoft.com/office/drawing/2014/main" val="20000"/>
                    </a:ext>
                  </a:extLst>
                </a:gridCol>
                <a:gridCol w="2721932">
                  <a:extLst>
                    <a:ext uri="{9D8B030D-6E8A-4147-A177-3AD203B41FA5}">
                      <a16:colId xmlns:a16="http://schemas.microsoft.com/office/drawing/2014/main" val="20001"/>
                    </a:ext>
                  </a:extLst>
                </a:gridCol>
                <a:gridCol w="1600347">
                  <a:extLst>
                    <a:ext uri="{9D8B030D-6E8A-4147-A177-3AD203B41FA5}">
                      <a16:colId xmlns:a16="http://schemas.microsoft.com/office/drawing/2014/main" val="20002"/>
                    </a:ext>
                  </a:extLst>
                </a:gridCol>
                <a:gridCol w="2473715">
                  <a:extLst>
                    <a:ext uri="{9D8B030D-6E8A-4147-A177-3AD203B41FA5}">
                      <a16:colId xmlns:a16="http://schemas.microsoft.com/office/drawing/2014/main" val="20003"/>
                    </a:ext>
                  </a:extLst>
                </a:gridCol>
              </a:tblGrid>
              <a:tr h="573016">
                <a:tc>
                  <a:txBody>
                    <a:bodyPr/>
                    <a:lstStyle/>
                    <a:p>
                      <a:endParaRPr lang="fr-FR" sz="1600"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A6A6A6"/>
                    </a:solidFill>
                  </a:tcPr>
                </a:tc>
                <a:tc>
                  <a:txBody>
                    <a:bodyPr/>
                    <a:lstStyle/>
                    <a:p>
                      <a:pPr algn="ctr"/>
                      <a:r>
                        <a:rPr lang="fr-FR" sz="1600" dirty="0"/>
                        <a:t>Temps général</a:t>
                      </a:r>
                    </a:p>
                    <a:p>
                      <a:pPr algn="ctr"/>
                      <a:r>
                        <a:rPr lang="fr-FR" sz="1000" dirty="0"/>
                        <a:t>(nuages,</a:t>
                      </a:r>
                      <a:r>
                        <a:rPr lang="fr-FR" sz="1000" baseline="0" dirty="0"/>
                        <a:t> soleil, pluie, neige…)</a:t>
                      </a:r>
                      <a:endParaRPr lang="fr-FR" sz="1000"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A6A6A6"/>
                    </a:solidFill>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fr-FR" sz="1600" dirty="0"/>
                        <a:t>Températures</a:t>
                      </a:r>
                    </a:p>
                    <a:p>
                      <a:pPr algn="ctr"/>
                      <a:endParaRPr lang="fr-FR" sz="1600"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A6A6A6"/>
                    </a:solidFill>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fr-FR" sz="1600" dirty="0"/>
                        <a:t>Vent</a:t>
                      </a:r>
                    </a:p>
                    <a:p>
                      <a:pPr algn="ctr"/>
                      <a:endParaRPr lang="fr-FR" sz="1600"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A6A6A6"/>
                    </a:solidFill>
                  </a:tcPr>
                </a:tc>
                <a:extLst>
                  <a:ext uri="{0D108BD9-81ED-4DB2-BD59-A6C34878D82A}">
                    <a16:rowId xmlns:a16="http://schemas.microsoft.com/office/drawing/2014/main" val="10000"/>
                  </a:ext>
                </a:extLst>
              </a:tr>
              <a:tr h="1561386">
                <a:tc>
                  <a:txBody>
                    <a:bodyPr/>
                    <a:lstStyle/>
                    <a:p>
                      <a:r>
                        <a:rPr lang="fr-FR" dirty="0"/>
                        <a:t>Cet</a:t>
                      </a:r>
                      <a:r>
                        <a:rPr lang="fr-FR" baseline="0" dirty="0"/>
                        <a:t> après-midi</a:t>
                      </a:r>
                      <a:endParaRPr lang="fr-FR"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chemeClr val="bg1">
                        <a:lumMod val="85000"/>
                      </a:schemeClr>
                    </a:solidFill>
                  </a:tcPr>
                </a:tc>
                <a:tc>
                  <a:txBody>
                    <a:bodyPr/>
                    <a:lstStyle/>
                    <a:p>
                      <a:pPr marL="285750" indent="-285750">
                        <a:buFont typeface="Arial"/>
                        <a:buChar char="•"/>
                      </a:pPr>
                      <a:r>
                        <a:rPr lang="fr-FR" sz="1400" dirty="0">
                          <a:solidFill>
                            <a:srgbClr val="000000"/>
                          </a:solidFill>
                        </a:rPr>
                        <a:t>Précipitations</a:t>
                      </a:r>
                      <a:r>
                        <a:rPr lang="fr-FR" sz="1400" baseline="0" dirty="0">
                          <a:solidFill>
                            <a:srgbClr val="000000"/>
                          </a:solidFill>
                        </a:rPr>
                        <a:t> abondantes</a:t>
                      </a:r>
                      <a:endParaRPr lang="fr-FR" sz="1400" dirty="0">
                        <a:solidFill>
                          <a:srgbClr val="000000"/>
                        </a:solidFill>
                      </a:endParaRPr>
                    </a:p>
                    <a:p>
                      <a:pPr marL="285750" indent="-285750">
                        <a:buFont typeface="Arial"/>
                        <a:buChar char="•"/>
                      </a:pPr>
                      <a:r>
                        <a:rPr lang="fr-FR" sz="1400" dirty="0">
                          <a:solidFill>
                            <a:srgbClr val="000000"/>
                          </a:solidFill>
                        </a:rPr>
                        <a:t>Ciel dégagé</a:t>
                      </a:r>
                    </a:p>
                    <a:p>
                      <a:pPr marL="285750" marR="0" indent="-285750" algn="l" defTabSz="457200" rtl="0" eaLnBrk="1" fontAlgn="auto" latinLnBrk="0" hangingPunct="1">
                        <a:lnSpc>
                          <a:spcPct val="100000"/>
                        </a:lnSpc>
                        <a:spcBef>
                          <a:spcPts val="0"/>
                        </a:spcBef>
                        <a:spcAft>
                          <a:spcPts val="0"/>
                        </a:spcAft>
                        <a:buClrTx/>
                        <a:buSzTx/>
                        <a:buFont typeface="Arial"/>
                        <a:buChar char="•"/>
                        <a:tabLst/>
                        <a:defRPr/>
                      </a:pPr>
                      <a:r>
                        <a:rPr lang="fr-FR" sz="1400" baseline="0" dirty="0">
                          <a:solidFill>
                            <a:srgbClr val="000000"/>
                          </a:solidFill>
                        </a:rPr>
                        <a:t>Précipitations intermittentes</a:t>
                      </a:r>
                      <a:endParaRPr lang="fr-FR" sz="1400" dirty="0">
                        <a:solidFill>
                          <a:srgbClr val="000000"/>
                        </a:solidFill>
                      </a:endParaRPr>
                    </a:p>
                    <a:p>
                      <a:pPr marL="285750" indent="-285750">
                        <a:buFont typeface="Arial"/>
                        <a:buChar char="•"/>
                      </a:pPr>
                      <a:r>
                        <a:rPr lang="fr-FR" sz="1400" baseline="0" dirty="0">
                          <a:solidFill>
                            <a:srgbClr val="000000"/>
                          </a:solidFill>
                        </a:rPr>
                        <a:t>Ciel nuageux</a:t>
                      </a:r>
                    </a:p>
                    <a:p>
                      <a:pPr marL="285750" indent="-285750">
                        <a:buFont typeface="Arial"/>
                        <a:buChar char="•"/>
                      </a:pPr>
                      <a:r>
                        <a:rPr lang="fr-FR" sz="1400" dirty="0">
                          <a:solidFill>
                            <a:srgbClr val="000000"/>
                          </a:solidFill>
                        </a:rPr>
                        <a:t>Limite de la neige</a:t>
                      </a:r>
                      <a:r>
                        <a:rPr lang="fr-FR" sz="1400" baseline="0" dirty="0">
                          <a:solidFill>
                            <a:srgbClr val="000000"/>
                          </a:solidFill>
                        </a:rPr>
                        <a:t> entre 1300 et 800 m.</a:t>
                      </a:r>
                      <a:endParaRPr lang="fr-FR" sz="1400" dirty="0">
                        <a:solidFill>
                          <a:srgbClr val="000000"/>
                        </a:solidFill>
                      </a:endParaRPr>
                    </a:p>
                    <a:p>
                      <a:endParaRPr lang="fr-FR" sz="1400"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marL="285750" indent="-285750">
                        <a:buFont typeface="Arial"/>
                        <a:buChar char="•"/>
                      </a:pPr>
                      <a:r>
                        <a:rPr lang="fr-FR" sz="1400" b="0" baseline="0" dirty="0">
                          <a:solidFill>
                            <a:srgbClr val="000000"/>
                          </a:solidFill>
                        </a:rPr>
                        <a:t>4 et 6°</a:t>
                      </a:r>
                    </a:p>
                    <a:p>
                      <a:pPr marL="285750" indent="-285750">
                        <a:buFont typeface="Arial"/>
                        <a:buChar char="•"/>
                      </a:pPr>
                      <a:r>
                        <a:rPr lang="fr-FR" sz="1400" b="0" baseline="0" dirty="0">
                          <a:solidFill>
                            <a:srgbClr val="000000"/>
                          </a:solidFill>
                        </a:rPr>
                        <a:t>7 et 10°</a:t>
                      </a:r>
                    </a:p>
                    <a:p>
                      <a:pPr marL="285750" indent="-285750">
                        <a:buFont typeface="Arial"/>
                        <a:buChar char="•"/>
                      </a:pPr>
                      <a:r>
                        <a:rPr lang="fr-FR" sz="1400" b="0" baseline="0" dirty="0">
                          <a:solidFill>
                            <a:srgbClr val="000000"/>
                          </a:solidFill>
                        </a:rPr>
                        <a:t>-2° à 2000 m.</a:t>
                      </a:r>
                    </a:p>
                    <a:p>
                      <a:pPr marL="285750" indent="-285750">
                        <a:buFont typeface="Arial"/>
                        <a:buChar char="•"/>
                      </a:pPr>
                      <a:r>
                        <a:rPr lang="fr-FR" sz="1400" b="0" baseline="0" dirty="0">
                          <a:solidFill>
                            <a:srgbClr val="000000"/>
                          </a:solidFill>
                        </a:rPr>
                        <a:t>-4° à 2000 m.</a:t>
                      </a:r>
                      <a:endParaRPr lang="fr-FR" sz="1400" b="0" dirty="0">
                        <a:solidFill>
                          <a:srgbClr val="000000"/>
                        </a:solidFill>
                      </a:endParaRPr>
                    </a:p>
                    <a:p>
                      <a:endParaRPr lang="fr-FR" sz="1400" dirty="0"/>
                    </a:p>
                    <a:p>
                      <a:pPr marL="0" indent="0">
                        <a:buFont typeface="Arial"/>
                        <a:buNone/>
                      </a:pPr>
                      <a:endParaRPr lang="fr-FR" sz="1400" dirty="0">
                        <a:solidFill>
                          <a:srgbClr val="000000"/>
                        </a:solidFill>
                      </a:endParaRPr>
                    </a:p>
                    <a:p>
                      <a:endParaRPr lang="fr-FR" sz="1400" dirty="0">
                        <a:solidFill>
                          <a:srgbClr val="000000"/>
                        </a:solidFill>
                      </a:endParaRP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marL="285750" indent="-285750">
                        <a:buFont typeface="Arial"/>
                        <a:buChar char="•"/>
                      </a:pPr>
                      <a:r>
                        <a:rPr lang="fr-FR" sz="1400" dirty="0">
                          <a:solidFill>
                            <a:srgbClr val="000000"/>
                          </a:solidFill>
                        </a:rPr>
                        <a:t>Vent fort en montagne</a:t>
                      </a:r>
                    </a:p>
                    <a:p>
                      <a:pPr marL="285750" indent="-285750">
                        <a:buFont typeface="Arial"/>
                        <a:buChar char="•"/>
                      </a:pPr>
                      <a:r>
                        <a:rPr lang="fr-FR" sz="1400" dirty="0">
                          <a:solidFill>
                            <a:srgbClr val="000000"/>
                          </a:solidFill>
                        </a:rPr>
                        <a:t>Vents tempétueux</a:t>
                      </a:r>
                    </a:p>
                    <a:p>
                      <a:pPr marL="285750" indent="-285750">
                        <a:buFont typeface="Arial"/>
                        <a:buChar char="•"/>
                      </a:pPr>
                      <a:r>
                        <a:rPr lang="fr-FR" sz="1400" dirty="0">
                          <a:solidFill>
                            <a:srgbClr val="000000"/>
                          </a:solidFill>
                        </a:rPr>
                        <a:t>60</a:t>
                      </a:r>
                      <a:r>
                        <a:rPr lang="fr-FR" sz="1400" baseline="0" dirty="0">
                          <a:solidFill>
                            <a:srgbClr val="000000"/>
                          </a:solidFill>
                        </a:rPr>
                        <a:t> à 140 km/heure</a:t>
                      </a:r>
                    </a:p>
                    <a:p>
                      <a:pPr marL="285750" marR="0" indent="-285750" algn="l" defTabSz="457200" rtl="0" eaLnBrk="1" fontAlgn="auto" latinLnBrk="0" hangingPunct="1">
                        <a:lnSpc>
                          <a:spcPct val="100000"/>
                        </a:lnSpc>
                        <a:spcBef>
                          <a:spcPts val="0"/>
                        </a:spcBef>
                        <a:spcAft>
                          <a:spcPts val="0"/>
                        </a:spcAft>
                        <a:buClrTx/>
                        <a:buSzTx/>
                        <a:buFont typeface="Arial"/>
                        <a:buChar char="•"/>
                        <a:tabLst/>
                        <a:defRPr/>
                      </a:pPr>
                      <a:r>
                        <a:rPr lang="fr-FR" sz="1400" baseline="0" dirty="0">
                          <a:solidFill>
                            <a:srgbClr val="000000"/>
                          </a:solidFill>
                        </a:rPr>
                        <a:t>50 à 70 km/heure</a:t>
                      </a:r>
                      <a:endParaRPr lang="fr-FR" sz="1400"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extLst>
                  <a:ext uri="{0D108BD9-81ED-4DB2-BD59-A6C34878D82A}">
                    <a16:rowId xmlns:a16="http://schemas.microsoft.com/office/drawing/2014/main" val="10001"/>
                  </a:ext>
                </a:extLst>
              </a:tr>
              <a:tr h="909320">
                <a:tc>
                  <a:txBody>
                    <a:bodyPr/>
                    <a:lstStyle/>
                    <a:p>
                      <a:r>
                        <a:rPr lang="fr-FR" dirty="0"/>
                        <a:t>Demain</a:t>
                      </a:r>
                      <a:r>
                        <a:rPr lang="fr-FR" baseline="0" dirty="0"/>
                        <a:t> matin</a:t>
                      </a:r>
                      <a:endParaRPr lang="fr-FR"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chemeClr val="bg1">
                        <a:lumMod val="85000"/>
                      </a:schemeClr>
                    </a:solidFill>
                  </a:tcPr>
                </a:tc>
                <a:tc>
                  <a:txBody>
                    <a:bodyPr/>
                    <a:lstStyle/>
                    <a:p>
                      <a:pPr marL="285750" indent="-285750">
                        <a:buFont typeface="Arial"/>
                        <a:buChar char="•"/>
                      </a:pPr>
                      <a:r>
                        <a:rPr lang="fr-FR" sz="1400" dirty="0">
                          <a:solidFill>
                            <a:srgbClr val="000000"/>
                          </a:solidFill>
                        </a:rPr>
                        <a:t>Résidu</a:t>
                      </a:r>
                      <a:r>
                        <a:rPr lang="fr-FR" sz="1400" baseline="0" dirty="0">
                          <a:solidFill>
                            <a:srgbClr val="000000"/>
                          </a:solidFill>
                        </a:rPr>
                        <a:t> nuageux</a:t>
                      </a:r>
                    </a:p>
                    <a:p>
                      <a:pPr marL="285750" indent="-285750">
                        <a:buFont typeface="Arial"/>
                        <a:buChar char="•"/>
                      </a:pPr>
                      <a:r>
                        <a:rPr lang="fr-FR" sz="1400" baseline="0" dirty="0">
                          <a:solidFill>
                            <a:srgbClr val="000000"/>
                          </a:solidFill>
                        </a:rPr>
                        <a:t>Précipitations</a:t>
                      </a:r>
                    </a:p>
                    <a:p>
                      <a:pPr marL="285750" indent="-285750">
                        <a:buFont typeface="Arial"/>
                        <a:buChar char="•"/>
                      </a:pPr>
                      <a:r>
                        <a:rPr lang="fr-FR" sz="1400" baseline="0" dirty="0">
                          <a:solidFill>
                            <a:srgbClr val="000000"/>
                          </a:solidFill>
                        </a:rPr>
                        <a:t>Temps sec</a:t>
                      </a:r>
                      <a:endParaRPr lang="fr-FR" sz="1400" dirty="0">
                        <a:solidFill>
                          <a:srgbClr val="000000"/>
                        </a:solidFill>
                      </a:endParaRPr>
                    </a:p>
                    <a:p>
                      <a:endParaRPr lang="fr-FR" sz="1400" dirty="0">
                        <a:solidFill>
                          <a:srgbClr val="000000"/>
                        </a:solidFill>
                      </a:endParaRP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marL="285750" marR="0" indent="-285750" algn="l" defTabSz="457200" rtl="0" eaLnBrk="1" fontAlgn="auto" latinLnBrk="0" hangingPunct="1">
                        <a:lnSpc>
                          <a:spcPct val="100000"/>
                        </a:lnSpc>
                        <a:spcBef>
                          <a:spcPts val="0"/>
                        </a:spcBef>
                        <a:spcAft>
                          <a:spcPts val="0"/>
                        </a:spcAft>
                        <a:buClrTx/>
                        <a:buSzTx/>
                        <a:buFont typeface="Arial"/>
                        <a:buChar char="•"/>
                        <a:tabLst/>
                        <a:defRPr/>
                      </a:pPr>
                      <a:r>
                        <a:rPr lang="fr-FR" sz="1400" dirty="0">
                          <a:solidFill>
                            <a:srgbClr val="000000"/>
                          </a:solidFill>
                        </a:rPr>
                        <a:t>8 à</a:t>
                      </a:r>
                      <a:r>
                        <a:rPr lang="fr-FR" sz="1400" baseline="0" dirty="0">
                          <a:solidFill>
                            <a:srgbClr val="000000"/>
                          </a:solidFill>
                        </a:rPr>
                        <a:t> 10° à l’aube</a:t>
                      </a:r>
                      <a:endParaRPr lang="fr-FR" sz="1400" dirty="0">
                        <a:solidFill>
                          <a:srgbClr val="000000"/>
                        </a:solidFill>
                      </a:endParaRPr>
                    </a:p>
                    <a:p>
                      <a:pPr marL="285750" marR="0" indent="-285750" algn="l" defTabSz="457200" rtl="0" eaLnBrk="1" fontAlgn="auto" latinLnBrk="0" hangingPunct="1">
                        <a:lnSpc>
                          <a:spcPct val="100000"/>
                        </a:lnSpc>
                        <a:spcBef>
                          <a:spcPts val="0"/>
                        </a:spcBef>
                        <a:spcAft>
                          <a:spcPts val="0"/>
                        </a:spcAft>
                        <a:buClrTx/>
                        <a:buSzTx/>
                        <a:buFont typeface="Arial"/>
                        <a:buChar char="•"/>
                        <a:tabLst/>
                        <a:defRPr/>
                      </a:pPr>
                      <a:r>
                        <a:rPr lang="fr-FR" sz="1400" dirty="0">
                          <a:solidFill>
                            <a:srgbClr val="000000"/>
                          </a:solidFill>
                        </a:rPr>
                        <a:t>2 à 4 °</a:t>
                      </a:r>
                      <a:r>
                        <a:rPr lang="fr-FR" sz="1400" baseline="0" dirty="0">
                          <a:solidFill>
                            <a:srgbClr val="000000"/>
                          </a:solidFill>
                        </a:rPr>
                        <a:t> </a:t>
                      </a:r>
                      <a:r>
                        <a:rPr lang="fr-FR" sz="1400" dirty="0">
                          <a:solidFill>
                            <a:srgbClr val="000000"/>
                          </a:solidFill>
                        </a:rPr>
                        <a:t>à l’aube</a:t>
                      </a:r>
                    </a:p>
                    <a:p>
                      <a:endParaRPr lang="fr-FR" sz="1400" dirty="0"/>
                    </a:p>
                    <a:p>
                      <a:pPr marL="285750" indent="-285750">
                        <a:buFont typeface="Arial"/>
                        <a:buChar char="•"/>
                      </a:pPr>
                      <a:endParaRPr lang="fr-FR" sz="1400"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marL="285750" marR="0" indent="-285750" algn="l" defTabSz="457200" rtl="0" eaLnBrk="1" fontAlgn="auto" latinLnBrk="0" hangingPunct="1">
                        <a:lnSpc>
                          <a:spcPct val="100000"/>
                        </a:lnSpc>
                        <a:spcBef>
                          <a:spcPts val="0"/>
                        </a:spcBef>
                        <a:spcAft>
                          <a:spcPts val="0"/>
                        </a:spcAft>
                        <a:buClrTx/>
                        <a:buSzTx/>
                        <a:buFont typeface="Arial"/>
                        <a:buChar char="•"/>
                        <a:tabLst/>
                        <a:defRPr/>
                      </a:pPr>
                      <a:r>
                        <a:rPr lang="fr-FR" sz="1400" dirty="0"/>
                        <a:t>Vents faibles</a:t>
                      </a:r>
                      <a:r>
                        <a:rPr lang="fr-FR" sz="1400" baseline="0" dirty="0"/>
                        <a:t> en montagnes</a:t>
                      </a:r>
                    </a:p>
                    <a:p>
                      <a:endParaRPr lang="fr-FR" sz="1400"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extLst>
                  <a:ext uri="{0D108BD9-81ED-4DB2-BD59-A6C34878D82A}">
                    <a16:rowId xmlns:a16="http://schemas.microsoft.com/office/drawing/2014/main" val="10002"/>
                  </a:ext>
                </a:extLst>
              </a:tr>
              <a:tr h="1201827">
                <a:tc>
                  <a:txBody>
                    <a:bodyPr/>
                    <a:lstStyle/>
                    <a:p>
                      <a:r>
                        <a:rPr lang="fr-FR" dirty="0"/>
                        <a:t>Demain </a:t>
                      </a:r>
                    </a:p>
                    <a:p>
                      <a:r>
                        <a:rPr lang="fr-FR" dirty="0"/>
                        <a:t>après-midi</a:t>
                      </a: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chemeClr val="bg1">
                        <a:lumMod val="85000"/>
                      </a:schemeClr>
                    </a:solidFill>
                  </a:tcPr>
                </a:tc>
                <a:tc>
                  <a:txBody>
                    <a:bodyPr/>
                    <a:lstStyle/>
                    <a:p>
                      <a:pPr marL="285750" marR="0" indent="-285750" algn="l" defTabSz="457200" rtl="0" eaLnBrk="1" fontAlgn="auto" latinLnBrk="0" hangingPunct="1">
                        <a:lnSpc>
                          <a:spcPct val="100000"/>
                        </a:lnSpc>
                        <a:spcBef>
                          <a:spcPts val="0"/>
                        </a:spcBef>
                        <a:spcAft>
                          <a:spcPts val="0"/>
                        </a:spcAft>
                        <a:buClrTx/>
                        <a:buSzTx/>
                        <a:buFont typeface="Arial"/>
                        <a:buChar char="•"/>
                        <a:tabLst/>
                        <a:defRPr/>
                      </a:pPr>
                      <a:r>
                        <a:rPr lang="fr-FR" sz="1400">
                          <a:solidFill>
                            <a:srgbClr val="000000"/>
                          </a:solidFill>
                        </a:rPr>
                        <a:t>Plus de soleil au nord</a:t>
                      </a:r>
                      <a:r>
                        <a:rPr lang="fr-FR" sz="1400" baseline="0">
                          <a:solidFill>
                            <a:srgbClr val="000000"/>
                          </a:solidFill>
                        </a:rPr>
                        <a:t> </a:t>
                      </a:r>
                      <a:endParaRPr lang="fr-FR" sz="1400">
                        <a:solidFill>
                          <a:srgbClr val="000000"/>
                        </a:solidFill>
                      </a:endParaRPr>
                    </a:p>
                    <a:p>
                      <a:pPr marL="285750" marR="0" indent="-285750" algn="l" defTabSz="457200" rtl="0" eaLnBrk="1" fontAlgn="auto" latinLnBrk="0" hangingPunct="1">
                        <a:lnSpc>
                          <a:spcPct val="100000"/>
                        </a:lnSpc>
                        <a:spcBef>
                          <a:spcPts val="0"/>
                        </a:spcBef>
                        <a:spcAft>
                          <a:spcPts val="0"/>
                        </a:spcAft>
                        <a:buClrTx/>
                        <a:buSzTx/>
                        <a:buFont typeface="Arial"/>
                        <a:buChar char="•"/>
                        <a:tabLst/>
                        <a:defRPr/>
                      </a:pPr>
                      <a:r>
                        <a:rPr lang="fr-FR" sz="1400">
                          <a:solidFill>
                            <a:srgbClr val="000000"/>
                          </a:solidFill>
                        </a:rPr>
                        <a:t>Plus</a:t>
                      </a:r>
                      <a:r>
                        <a:rPr lang="fr-FR" sz="1400" baseline="0">
                          <a:solidFill>
                            <a:srgbClr val="000000"/>
                          </a:solidFill>
                        </a:rPr>
                        <a:t> </a:t>
                      </a:r>
                      <a:r>
                        <a:rPr lang="fr-FR" sz="1400" baseline="0" dirty="0">
                          <a:solidFill>
                            <a:srgbClr val="000000"/>
                          </a:solidFill>
                        </a:rPr>
                        <a:t>de soleil dans les alpes et de plus en plus </a:t>
                      </a:r>
                      <a:r>
                        <a:rPr lang="fr-FR" sz="1400" baseline="0">
                          <a:solidFill>
                            <a:srgbClr val="000000"/>
                          </a:solidFill>
                        </a:rPr>
                        <a:t>au sud</a:t>
                      </a:r>
                    </a:p>
                    <a:p>
                      <a:pPr marL="285750" marR="0" indent="-285750" algn="l" defTabSz="457200" rtl="0" eaLnBrk="1" fontAlgn="auto" latinLnBrk="0" hangingPunct="1">
                        <a:lnSpc>
                          <a:spcPct val="100000"/>
                        </a:lnSpc>
                        <a:spcBef>
                          <a:spcPts val="0"/>
                        </a:spcBef>
                        <a:spcAft>
                          <a:spcPts val="0"/>
                        </a:spcAft>
                        <a:buClrTx/>
                        <a:buSzTx/>
                        <a:buFont typeface="Arial"/>
                        <a:buChar char="•"/>
                        <a:tabLst/>
                        <a:defRPr/>
                      </a:pPr>
                      <a:r>
                        <a:rPr lang="fr-FR" sz="1400" baseline="0">
                          <a:solidFill>
                            <a:srgbClr val="000000"/>
                          </a:solidFill>
                        </a:rPr>
                        <a:t>Temps nuageux dans les alpes et de plus en plus au sud </a:t>
                      </a:r>
                      <a:endParaRPr lang="fr-FR" sz="1400" dirty="0">
                        <a:solidFill>
                          <a:srgbClr val="000000"/>
                        </a:solidFill>
                      </a:endParaRP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marL="285750" indent="-285750">
                        <a:buFont typeface="Arial"/>
                        <a:buChar char="•"/>
                      </a:pPr>
                      <a:r>
                        <a:rPr lang="fr-FR" sz="1400">
                          <a:solidFill>
                            <a:srgbClr val="000000"/>
                          </a:solidFill>
                        </a:rPr>
                        <a:t>10° l’après-midi</a:t>
                      </a:r>
                    </a:p>
                    <a:p>
                      <a:pPr marL="285750" indent="-285750">
                        <a:buFont typeface="Arial"/>
                        <a:buChar char="•"/>
                      </a:pPr>
                      <a:r>
                        <a:rPr lang="fr-FR" sz="1400">
                          <a:solidFill>
                            <a:srgbClr val="000000"/>
                          </a:solidFill>
                        </a:rPr>
                        <a:t>15°</a:t>
                      </a:r>
                      <a:r>
                        <a:rPr lang="fr-FR" sz="1400" baseline="0">
                          <a:solidFill>
                            <a:srgbClr val="000000"/>
                          </a:solidFill>
                        </a:rPr>
                        <a:t> l’après-midi</a:t>
                      </a:r>
                    </a:p>
                    <a:p>
                      <a:pPr marL="285750" indent="-285750">
                        <a:buFont typeface="Arial"/>
                        <a:buChar char="•"/>
                      </a:pPr>
                      <a:r>
                        <a:rPr lang="fr-FR" sz="1400" baseline="0">
                          <a:solidFill>
                            <a:srgbClr val="000000"/>
                          </a:solidFill>
                        </a:rPr>
                        <a:t>- 2° à 1000 m.</a:t>
                      </a:r>
                      <a:endParaRPr lang="fr-FR" sz="1400">
                        <a:solidFill>
                          <a:srgbClr val="000000"/>
                        </a:solidFill>
                      </a:endParaRPr>
                    </a:p>
                    <a:p>
                      <a:pPr marL="285750" indent="-285750">
                        <a:buFont typeface="Arial"/>
                        <a:buChar char="•"/>
                      </a:pPr>
                      <a:r>
                        <a:rPr lang="fr-FR" sz="1400">
                          <a:solidFill>
                            <a:srgbClr val="000000"/>
                          </a:solidFill>
                        </a:rPr>
                        <a:t>-2° à 2000</a:t>
                      </a:r>
                      <a:r>
                        <a:rPr lang="fr-FR" sz="1400" baseline="0">
                          <a:solidFill>
                            <a:srgbClr val="000000"/>
                          </a:solidFill>
                        </a:rPr>
                        <a:t> m.</a:t>
                      </a:r>
                      <a:endParaRPr lang="fr-FR" sz="1400" baseline="0" dirty="0">
                        <a:solidFill>
                          <a:srgbClr val="000000"/>
                        </a:solidFill>
                      </a:endParaRP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marL="285750" marR="0" indent="-285750" algn="l" defTabSz="457200" rtl="0" eaLnBrk="1" fontAlgn="auto" latinLnBrk="0" hangingPunct="1">
                        <a:lnSpc>
                          <a:spcPct val="100000"/>
                        </a:lnSpc>
                        <a:spcBef>
                          <a:spcPts val="0"/>
                        </a:spcBef>
                        <a:spcAft>
                          <a:spcPts val="0"/>
                        </a:spcAft>
                        <a:buClrTx/>
                        <a:buSzTx/>
                        <a:buFont typeface="Arial"/>
                        <a:buChar char="•"/>
                        <a:tabLst/>
                        <a:defRPr/>
                      </a:pPr>
                      <a:r>
                        <a:rPr lang="fr-FR" sz="1400" dirty="0">
                          <a:solidFill>
                            <a:srgbClr val="000000"/>
                          </a:solidFill>
                        </a:rPr>
                        <a:t>Foehn tempétueux</a:t>
                      </a:r>
                      <a:r>
                        <a:rPr lang="fr-FR" sz="1400" baseline="0" dirty="0">
                          <a:solidFill>
                            <a:srgbClr val="000000"/>
                          </a:solidFill>
                        </a:rPr>
                        <a:t> dans les vallées alpines</a:t>
                      </a:r>
                    </a:p>
                    <a:p>
                      <a:pPr marL="285750" marR="0" indent="-285750" algn="l" defTabSz="457200" rtl="0" eaLnBrk="1" fontAlgn="auto" latinLnBrk="0" hangingPunct="1">
                        <a:lnSpc>
                          <a:spcPct val="100000"/>
                        </a:lnSpc>
                        <a:spcBef>
                          <a:spcPts val="0"/>
                        </a:spcBef>
                        <a:spcAft>
                          <a:spcPts val="0"/>
                        </a:spcAft>
                        <a:buClrTx/>
                        <a:buSzTx/>
                        <a:buFont typeface="Arial"/>
                        <a:buChar char="•"/>
                        <a:tabLst/>
                        <a:defRPr/>
                      </a:pPr>
                      <a:r>
                        <a:rPr lang="fr-FR" sz="1400" baseline="0" dirty="0">
                          <a:solidFill>
                            <a:srgbClr val="000000"/>
                          </a:solidFill>
                        </a:rPr>
                        <a:t>Faibles vents dans les vallées alpines </a:t>
                      </a:r>
                    </a:p>
                    <a:p>
                      <a:pPr marL="285750" marR="0" indent="-285750" algn="l" defTabSz="457200" rtl="0" eaLnBrk="1" fontAlgn="auto" latinLnBrk="0" hangingPunct="1">
                        <a:lnSpc>
                          <a:spcPct val="100000"/>
                        </a:lnSpc>
                        <a:spcBef>
                          <a:spcPts val="0"/>
                        </a:spcBef>
                        <a:spcAft>
                          <a:spcPts val="0"/>
                        </a:spcAft>
                        <a:buClrTx/>
                        <a:buSzTx/>
                        <a:buFont typeface="Arial"/>
                        <a:buChar char="•"/>
                        <a:tabLst/>
                        <a:defRPr/>
                      </a:pPr>
                      <a:r>
                        <a:rPr lang="fr-FR" sz="1400" baseline="0" dirty="0">
                          <a:solidFill>
                            <a:srgbClr val="000000"/>
                          </a:solidFill>
                        </a:rPr>
                        <a:t>Faibles vents dans le jura et sur le plateau</a:t>
                      </a:r>
                    </a:p>
                    <a:p>
                      <a:pPr marL="285750" indent="-285750">
                        <a:buFont typeface="Arial"/>
                        <a:buChar char="•"/>
                      </a:pPr>
                      <a:endParaRPr lang="fr-FR" sz="1400" baseline="0" dirty="0">
                        <a:solidFill>
                          <a:srgbClr val="000000"/>
                        </a:solidFill>
                      </a:endParaRP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extLst>
                  <a:ext uri="{0D108BD9-81ED-4DB2-BD59-A6C34878D82A}">
                    <a16:rowId xmlns:a16="http://schemas.microsoft.com/office/drawing/2014/main" val="10003"/>
                  </a:ext>
                </a:extLst>
              </a:tr>
            </a:tbl>
          </a:graphicData>
        </a:graphic>
      </p:graphicFrame>
      <p:sp>
        <p:nvSpPr>
          <p:cNvPr id="9" name="Rectangle à coins arrondis 8"/>
          <p:cNvSpPr/>
          <p:nvPr/>
        </p:nvSpPr>
        <p:spPr>
          <a:xfrm>
            <a:off x="7383111" y="6390556"/>
            <a:ext cx="1570375" cy="282555"/>
          </a:xfrm>
          <a:prstGeom prst="roundRect">
            <a:avLst/>
          </a:prstGeom>
          <a:gradFill flip="none" rotWithShape="1">
            <a:gsLst>
              <a:gs pos="0">
                <a:schemeClr val="tx2">
                  <a:lumMod val="60000"/>
                  <a:lumOff val="40000"/>
                </a:schemeClr>
              </a:gs>
              <a:gs pos="100000">
                <a:srgbClr val="FFFFFF"/>
              </a:gs>
            </a:gsLst>
            <a:lin ang="0" scaled="1"/>
            <a:tileRect/>
          </a:gradFill>
        </p:spPr>
        <p:style>
          <a:lnRef idx="1">
            <a:schemeClr val="accent1"/>
          </a:lnRef>
          <a:fillRef idx="3">
            <a:schemeClr val="accent1"/>
          </a:fillRef>
          <a:effectRef idx="2">
            <a:schemeClr val="accent1"/>
          </a:effectRef>
          <a:fontRef idx="minor">
            <a:schemeClr val="lt1"/>
          </a:fontRef>
        </p:style>
        <p:txBody>
          <a:bodyPr rtlCol="0" anchor="ctr"/>
          <a:lstStyle/>
          <a:p>
            <a:pPr algn="ctr"/>
            <a:r>
              <a:rPr lang="fr-FR" sz="1200" dirty="0">
                <a:solidFill>
                  <a:schemeClr val="tx1">
                    <a:lumMod val="75000"/>
                    <a:lumOff val="25000"/>
                  </a:schemeClr>
                </a:solidFill>
              </a:rPr>
              <a:t>D15- séance C</a:t>
            </a:r>
          </a:p>
        </p:txBody>
      </p:sp>
      <p:sp>
        <p:nvSpPr>
          <p:cNvPr id="10" name="ZoneTexte 9"/>
          <p:cNvSpPr txBox="1"/>
          <p:nvPr/>
        </p:nvSpPr>
        <p:spPr>
          <a:xfrm>
            <a:off x="314716" y="6182972"/>
            <a:ext cx="8671314" cy="584775"/>
          </a:xfrm>
          <a:prstGeom prst="rect">
            <a:avLst/>
          </a:prstGeom>
          <a:noFill/>
        </p:spPr>
        <p:txBody>
          <a:bodyPr wrap="square" rtlCol="0">
            <a:spAutoFit/>
          </a:bodyPr>
          <a:lstStyle/>
          <a:p>
            <a:r>
              <a:rPr lang="fr-FR" sz="1400" b="1" i="1" u="sng" dirty="0"/>
              <a:t>J’évalue mon objectif d’écoute</a:t>
            </a:r>
            <a:r>
              <a:rPr lang="fr-FR" sz="1400" b="1" i="1" dirty="0"/>
              <a:t>:</a:t>
            </a:r>
          </a:p>
          <a:p>
            <a:endParaRPr lang="fr-FR" sz="400" b="1" i="1" dirty="0"/>
          </a:p>
          <a:p>
            <a:r>
              <a:rPr lang="fr-FR" sz="1400" dirty="0"/>
              <a:t>Ecouter, c’est retenir son attention sur les informations principales.    </a:t>
            </a:r>
          </a:p>
        </p:txBody>
      </p:sp>
      <p:pic>
        <p:nvPicPr>
          <p:cNvPr id="11" name="Image 10"/>
          <p:cNvPicPr>
            <a:picLocks noChangeAspect="1"/>
          </p:cNvPicPr>
          <p:nvPr/>
        </p:nvPicPr>
        <p:blipFill>
          <a:blip r:embed="rId4"/>
          <a:stretch>
            <a:fillRect/>
          </a:stretch>
        </p:blipFill>
        <p:spPr>
          <a:xfrm>
            <a:off x="5305868" y="6149458"/>
            <a:ext cx="972916" cy="633445"/>
          </a:xfrm>
          <a:prstGeom prst="rect">
            <a:avLst/>
          </a:prstGeom>
        </p:spPr>
      </p:pic>
    </p:spTree>
    <p:extLst>
      <p:ext uri="{BB962C8B-B14F-4D97-AF65-F5344CB8AC3E}">
        <p14:creationId xmlns:p14="http://schemas.microsoft.com/office/powerpoint/2010/main" val="229833563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ctrTitle"/>
          </p:nvPr>
        </p:nvSpPr>
        <p:spPr>
          <a:xfrm>
            <a:off x="254000" y="54017"/>
            <a:ext cx="8671315" cy="1228683"/>
          </a:xfrm>
        </p:spPr>
        <p:style>
          <a:lnRef idx="2">
            <a:schemeClr val="dk1"/>
          </a:lnRef>
          <a:fillRef idx="1">
            <a:schemeClr val="lt1"/>
          </a:fillRef>
          <a:effectRef idx="0">
            <a:schemeClr val="dk1"/>
          </a:effectRef>
          <a:fontRef idx="minor">
            <a:schemeClr val="dk1"/>
          </a:fontRef>
        </p:style>
        <p:txBody>
          <a:bodyPr>
            <a:normAutofit/>
          </a:bodyPr>
          <a:lstStyle/>
          <a:p>
            <a:r>
              <a:rPr lang="fr-FR" sz="1400" b="1" dirty="0">
                <a:solidFill>
                  <a:srgbClr val="FF0000"/>
                </a:solidFill>
              </a:rPr>
              <a:t>CORRIGE pour l’écoute vidéo</a:t>
            </a:r>
            <a:r>
              <a:rPr lang="fr-FR" sz="1400" dirty="0"/>
              <a:t>						Séquence orale «  </a:t>
            </a:r>
            <a:r>
              <a:rPr lang="fr-FR" sz="1400" b="1" i="1" dirty="0"/>
              <a:t>La météo »</a:t>
            </a:r>
            <a:br>
              <a:rPr lang="fr-FR" sz="1400" b="1" i="1" dirty="0"/>
            </a:br>
            <a:br>
              <a:rPr lang="fr-FR" sz="1400" b="1" i="1" dirty="0"/>
            </a:br>
            <a:r>
              <a:rPr lang="fr-FR" sz="1400" b="1" i="1" u="sng" dirty="0"/>
              <a:t>Quel temps fera-t-il?</a:t>
            </a:r>
            <a:br>
              <a:rPr lang="fr-FR" sz="1400" b="1" i="1" u="sng" dirty="0"/>
            </a:br>
            <a:r>
              <a:rPr lang="fr-FR" sz="1400" b="1" i="1" u="sng" dirty="0"/>
              <a:t>Sélectionne parmi les informations ci-dessous celles que tu entends dans le bulletin météo télévisé</a:t>
            </a:r>
            <a:endParaRPr lang="fr-FR" sz="1400" u="sng" dirty="0"/>
          </a:p>
        </p:txBody>
      </p:sp>
      <p:pic>
        <p:nvPicPr>
          <p:cNvPr id="5" name="Image 4"/>
          <p:cNvPicPr>
            <a:picLocks noChangeAspect="1"/>
          </p:cNvPicPr>
          <p:nvPr/>
        </p:nvPicPr>
        <p:blipFill rotWithShape="1">
          <a:blip r:embed="rId2">
            <a:clrChange>
              <a:clrFrom>
                <a:srgbClr val="FFFFFF"/>
              </a:clrFrom>
              <a:clrTo>
                <a:srgbClr val="FFFFFF">
                  <a:alpha val="0"/>
                </a:srgbClr>
              </a:clrTo>
            </a:clrChange>
          </a:blip>
          <a:srcRect b="32845"/>
          <a:stretch/>
        </p:blipFill>
        <p:spPr>
          <a:xfrm>
            <a:off x="8132984" y="298660"/>
            <a:ext cx="604616" cy="555520"/>
          </a:xfrm>
          <a:prstGeom prst="rect">
            <a:avLst/>
          </a:prstGeom>
        </p:spPr>
      </p:pic>
      <p:pic>
        <p:nvPicPr>
          <p:cNvPr id="6" name="Image 5"/>
          <p:cNvPicPr>
            <a:picLocks noChangeAspect="1"/>
          </p:cNvPicPr>
          <p:nvPr/>
        </p:nvPicPr>
        <p:blipFill>
          <a:blip r:embed="rId3"/>
          <a:stretch>
            <a:fillRect/>
          </a:stretch>
        </p:blipFill>
        <p:spPr>
          <a:xfrm>
            <a:off x="406401" y="375761"/>
            <a:ext cx="544934" cy="520700"/>
          </a:xfrm>
          <a:prstGeom prst="rect">
            <a:avLst/>
          </a:prstGeom>
        </p:spPr>
      </p:pic>
      <p:graphicFrame>
        <p:nvGraphicFramePr>
          <p:cNvPr id="4" name="Tableau 3"/>
          <p:cNvGraphicFramePr>
            <a:graphicFrameLocks noGrp="1"/>
          </p:cNvGraphicFramePr>
          <p:nvPr>
            <p:extLst>
              <p:ext uri="{D42A27DB-BD31-4B8C-83A1-F6EECF244321}">
                <p14:modId xmlns:p14="http://schemas.microsoft.com/office/powerpoint/2010/main" val="2987134334"/>
              </p:ext>
            </p:extLst>
          </p:nvPr>
        </p:nvGraphicFramePr>
        <p:xfrm>
          <a:off x="203201" y="1460501"/>
          <a:ext cx="8722112" cy="4273146"/>
        </p:xfrm>
        <a:graphic>
          <a:graphicData uri="http://schemas.openxmlformats.org/drawingml/2006/table">
            <a:tbl>
              <a:tblPr firstRow="1" bandRow="1">
                <a:tableStyleId>{5A111915-BE36-4E01-A7E5-04B1672EAD32}</a:tableStyleId>
              </a:tblPr>
              <a:tblGrid>
                <a:gridCol w="1908453">
                  <a:extLst>
                    <a:ext uri="{9D8B030D-6E8A-4147-A177-3AD203B41FA5}">
                      <a16:colId xmlns:a16="http://schemas.microsoft.com/office/drawing/2014/main" val="20000"/>
                    </a:ext>
                  </a:extLst>
                </a:gridCol>
                <a:gridCol w="2729007">
                  <a:extLst>
                    <a:ext uri="{9D8B030D-6E8A-4147-A177-3AD203B41FA5}">
                      <a16:colId xmlns:a16="http://schemas.microsoft.com/office/drawing/2014/main" val="20001"/>
                    </a:ext>
                  </a:extLst>
                </a:gridCol>
                <a:gridCol w="1712539">
                  <a:extLst>
                    <a:ext uri="{9D8B030D-6E8A-4147-A177-3AD203B41FA5}">
                      <a16:colId xmlns:a16="http://schemas.microsoft.com/office/drawing/2014/main" val="20002"/>
                    </a:ext>
                  </a:extLst>
                </a:gridCol>
                <a:gridCol w="2372113">
                  <a:extLst>
                    <a:ext uri="{9D8B030D-6E8A-4147-A177-3AD203B41FA5}">
                      <a16:colId xmlns:a16="http://schemas.microsoft.com/office/drawing/2014/main" val="20003"/>
                    </a:ext>
                  </a:extLst>
                </a:gridCol>
              </a:tblGrid>
              <a:tr h="625405">
                <a:tc>
                  <a:txBody>
                    <a:bodyPr/>
                    <a:lstStyle/>
                    <a:p>
                      <a:endParaRPr lang="fr-FR" sz="1600"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A6A6A6"/>
                    </a:solidFill>
                  </a:tcPr>
                </a:tc>
                <a:tc>
                  <a:txBody>
                    <a:bodyPr/>
                    <a:lstStyle/>
                    <a:p>
                      <a:pPr algn="ctr"/>
                      <a:r>
                        <a:rPr lang="fr-FR" sz="1600" dirty="0"/>
                        <a:t>Temps général</a:t>
                      </a:r>
                    </a:p>
                    <a:p>
                      <a:pPr algn="ctr"/>
                      <a:r>
                        <a:rPr lang="fr-FR" sz="1000" dirty="0"/>
                        <a:t>(nuages,</a:t>
                      </a:r>
                      <a:r>
                        <a:rPr lang="fr-FR" sz="1000" baseline="0" dirty="0"/>
                        <a:t> soleil, pluie, neige…)</a:t>
                      </a:r>
                      <a:endParaRPr lang="fr-FR" sz="1000"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A6A6A6"/>
                    </a:solidFill>
                  </a:tcPr>
                </a:tc>
                <a:tc>
                  <a:txBody>
                    <a:bodyPr/>
                    <a:lstStyle/>
                    <a:p>
                      <a:pPr algn="ctr"/>
                      <a:r>
                        <a:rPr lang="fr-FR" sz="1600" dirty="0"/>
                        <a:t>Températures</a:t>
                      </a: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A6A6A6"/>
                    </a:solidFill>
                  </a:tcPr>
                </a:tc>
                <a:tc>
                  <a:txBody>
                    <a:bodyPr/>
                    <a:lstStyle/>
                    <a:p>
                      <a:pPr algn="ctr"/>
                      <a:r>
                        <a:rPr lang="fr-FR" sz="1600" dirty="0"/>
                        <a:t>Vent</a:t>
                      </a: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A6A6A6"/>
                    </a:solidFill>
                  </a:tcPr>
                </a:tc>
                <a:extLst>
                  <a:ext uri="{0D108BD9-81ED-4DB2-BD59-A6C34878D82A}">
                    <a16:rowId xmlns:a16="http://schemas.microsoft.com/office/drawing/2014/main" val="10000"/>
                  </a:ext>
                </a:extLst>
              </a:tr>
              <a:tr h="1457647">
                <a:tc>
                  <a:txBody>
                    <a:bodyPr/>
                    <a:lstStyle/>
                    <a:p>
                      <a:r>
                        <a:rPr lang="fr-FR" dirty="0"/>
                        <a:t>Cet</a:t>
                      </a:r>
                      <a:r>
                        <a:rPr lang="fr-FR" baseline="0" dirty="0"/>
                        <a:t> après-midi</a:t>
                      </a:r>
                      <a:endParaRPr lang="fr-FR"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D9D9D9"/>
                    </a:solidFill>
                  </a:tcPr>
                </a:tc>
                <a:tc>
                  <a:txBody>
                    <a:bodyPr/>
                    <a:lstStyle/>
                    <a:p>
                      <a:pPr marL="285750" indent="-285750">
                        <a:buFont typeface="Arial"/>
                        <a:buChar char="•"/>
                      </a:pPr>
                      <a:r>
                        <a:rPr lang="fr-FR" sz="1400" dirty="0">
                          <a:solidFill>
                            <a:srgbClr val="FF0000"/>
                          </a:solidFill>
                        </a:rPr>
                        <a:t>Ciel nuageux</a:t>
                      </a:r>
                      <a:endParaRPr lang="fr-FR" sz="1400" baseline="0" dirty="0">
                        <a:solidFill>
                          <a:srgbClr val="FF0000"/>
                        </a:solidFill>
                      </a:endParaRPr>
                    </a:p>
                    <a:p>
                      <a:pPr marL="285750" indent="-285750">
                        <a:buFont typeface="Arial"/>
                        <a:buChar char="•"/>
                      </a:pPr>
                      <a:r>
                        <a:rPr lang="fr-FR" sz="1400" baseline="0" dirty="0">
                          <a:solidFill>
                            <a:srgbClr val="FF0000"/>
                          </a:solidFill>
                        </a:rPr>
                        <a:t>Précipitations intermittentes</a:t>
                      </a:r>
                    </a:p>
                    <a:p>
                      <a:pPr marL="285750" indent="-285750">
                        <a:buFont typeface="Arial"/>
                        <a:buChar char="•"/>
                      </a:pPr>
                      <a:r>
                        <a:rPr lang="fr-FR" sz="1400" dirty="0">
                          <a:solidFill>
                            <a:srgbClr val="FF0000"/>
                          </a:solidFill>
                        </a:rPr>
                        <a:t>Limite de la neige</a:t>
                      </a:r>
                      <a:r>
                        <a:rPr lang="fr-FR" sz="1400" baseline="0" dirty="0">
                          <a:solidFill>
                            <a:srgbClr val="FF0000"/>
                          </a:solidFill>
                        </a:rPr>
                        <a:t> entre 1300 et 800 m.</a:t>
                      </a:r>
                      <a:endParaRPr lang="fr-FR" sz="1400" dirty="0">
                        <a:solidFill>
                          <a:srgbClr val="FF0000"/>
                        </a:solidFill>
                      </a:endParaRP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marL="285750" indent="-285750">
                        <a:buFont typeface="Arial"/>
                        <a:buChar char="•"/>
                      </a:pPr>
                      <a:r>
                        <a:rPr lang="fr-FR" sz="1400" baseline="0" dirty="0">
                          <a:solidFill>
                            <a:srgbClr val="FF0000"/>
                          </a:solidFill>
                        </a:rPr>
                        <a:t>7 et 10°</a:t>
                      </a:r>
                    </a:p>
                    <a:p>
                      <a:pPr marL="285750" indent="-285750">
                        <a:buFont typeface="Arial"/>
                        <a:buChar char="•"/>
                      </a:pPr>
                      <a:r>
                        <a:rPr lang="fr-FR" sz="1400" baseline="0" dirty="0">
                          <a:solidFill>
                            <a:srgbClr val="FF0000"/>
                          </a:solidFill>
                        </a:rPr>
                        <a:t>-2° à 2000 m.</a:t>
                      </a: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marL="285750" indent="-285750">
                        <a:buFont typeface="Arial"/>
                        <a:buChar char="•"/>
                      </a:pPr>
                      <a:r>
                        <a:rPr lang="fr-FR" sz="1400" dirty="0">
                          <a:solidFill>
                            <a:srgbClr val="FF0000"/>
                          </a:solidFill>
                        </a:rPr>
                        <a:t>Vents tempétueux</a:t>
                      </a:r>
                    </a:p>
                    <a:p>
                      <a:pPr marL="285750" indent="-285750">
                        <a:buFont typeface="Arial"/>
                        <a:buChar char="•"/>
                      </a:pPr>
                      <a:r>
                        <a:rPr lang="fr-FR" sz="1400" dirty="0">
                          <a:solidFill>
                            <a:srgbClr val="FF0000"/>
                          </a:solidFill>
                        </a:rPr>
                        <a:t>60</a:t>
                      </a:r>
                      <a:r>
                        <a:rPr lang="fr-FR" sz="1400" baseline="0" dirty="0">
                          <a:solidFill>
                            <a:srgbClr val="FF0000"/>
                          </a:solidFill>
                        </a:rPr>
                        <a:t> à 140 km/heure</a:t>
                      </a:r>
                      <a:endParaRPr lang="fr-FR" sz="1400" dirty="0">
                        <a:solidFill>
                          <a:srgbClr val="FF0000"/>
                        </a:solidFill>
                      </a:endParaRPr>
                    </a:p>
                    <a:p>
                      <a:pPr marL="0" indent="0">
                        <a:buFont typeface="Arial"/>
                        <a:buNone/>
                      </a:pPr>
                      <a:endParaRPr lang="fr-FR" sz="1400" dirty="0">
                        <a:solidFill>
                          <a:srgbClr val="FF0000"/>
                        </a:solidFill>
                      </a:endParaRP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extLst>
                  <a:ext uri="{0D108BD9-81ED-4DB2-BD59-A6C34878D82A}">
                    <a16:rowId xmlns:a16="http://schemas.microsoft.com/office/drawing/2014/main" val="10001"/>
                  </a:ext>
                </a:extLst>
              </a:tr>
              <a:tr h="937354">
                <a:tc>
                  <a:txBody>
                    <a:bodyPr/>
                    <a:lstStyle/>
                    <a:p>
                      <a:r>
                        <a:rPr lang="fr-FR" dirty="0"/>
                        <a:t>Demain</a:t>
                      </a:r>
                      <a:r>
                        <a:rPr lang="fr-FR" baseline="0" dirty="0"/>
                        <a:t> matin</a:t>
                      </a:r>
                      <a:endParaRPr lang="fr-FR"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D9D9D9"/>
                    </a:solidFill>
                  </a:tcPr>
                </a:tc>
                <a:tc>
                  <a:txBody>
                    <a:bodyPr/>
                    <a:lstStyle/>
                    <a:p>
                      <a:pPr marL="285750" indent="-285750">
                        <a:buFont typeface="Arial"/>
                        <a:buChar char="•"/>
                      </a:pPr>
                      <a:r>
                        <a:rPr lang="fr-FR" sz="1400" dirty="0">
                          <a:solidFill>
                            <a:srgbClr val="FF0000"/>
                          </a:solidFill>
                        </a:rPr>
                        <a:t>Résidu</a:t>
                      </a:r>
                      <a:r>
                        <a:rPr lang="fr-FR" sz="1400" baseline="0" dirty="0">
                          <a:solidFill>
                            <a:srgbClr val="FF0000"/>
                          </a:solidFill>
                        </a:rPr>
                        <a:t> nuageux</a:t>
                      </a:r>
                    </a:p>
                    <a:p>
                      <a:pPr marL="285750" indent="-285750">
                        <a:buFont typeface="Arial"/>
                        <a:buChar char="•"/>
                      </a:pPr>
                      <a:r>
                        <a:rPr lang="fr-FR" sz="1400" baseline="0" dirty="0">
                          <a:solidFill>
                            <a:srgbClr val="FF0000"/>
                          </a:solidFill>
                        </a:rPr>
                        <a:t>Temps sec</a:t>
                      </a:r>
                      <a:endParaRPr lang="fr-FR" sz="1400" dirty="0">
                        <a:solidFill>
                          <a:srgbClr val="FF0000"/>
                        </a:solidFill>
                      </a:endParaRP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marL="0" marR="0" indent="0" algn="l" defTabSz="457200" rtl="0" eaLnBrk="1" fontAlgn="auto" latinLnBrk="0" hangingPunct="1">
                        <a:lnSpc>
                          <a:spcPct val="100000"/>
                        </a:lnSpc>
                        <a:spcBef>
                          <a:spcPts val="0"/>
                        </a:spcBef>
                        <a:spcAft>
                          <a:spcPts val="0"/>
                        </a:spcAft>
                        <a:buClrTx/>
                        <a:buSzTx/>
                        <a:buFont typeface="Arial"/>
                        <a:buNone/>
                        <a:tabLst/>
                        <a:defRPr/>
                      </a:pPr>
                      <a:r>
                        <a:rPr lang="fr-FR" sz="1400" dirty="0">
                          <a:solidFill>
                            <a:srgbClr val="FF0000"/>
                          </a:solidFill>
                        </a:rPr>
                        <a:t>2 à 4 degrés à l’aube</a:t>
                      </a:r>
                    </a:p>
                    <a:p>
                      <a:pPr marL="0" indent="0">
                        <a:buFont typeface="Arial"/>
                        <a:buNone/>
                      </a:pPr>
                      <a:endParaRPr lang="fr-FR" sz="1400" dirty="0">
                        <a:solidFill>
                          <a:srgbClr val="FF0000"/>
                        </a:solidFill>
                      </a:endParaRP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marL="0" indent="0">
                        <a:buFont typeface="Arial"/>
                        <a:buNone/>
                      </a:pPr>
                      <a:endParaRPr lang="fr-FR" sz="1400" dirty="0">
                        <a:solidFill>
                          <a:srgbClr val="FF0000"/>
                        </a:solidFill>
                      </a:endParaRP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extLst>
                  <a:ext uri="{0D108BD9-81ED-4DB2-BD59-A6C34878D82A}">
                    <a16:rowId xmlns:a16="http://schemas.microsoft.com/office/drawing/2014/main" val="10002"/>
                  </a:ext>
                </a:extLst>
              </a:tr>
              <a:tr h="1252740">
                <a:tc>
                  <a:txBody>
                    <a:bodyPr/>
                    <a:lstStyle/>
                    <a:p>
                      <a:r>
                        <a:rPr lang="fr-FR" dirty="0"/>
                        <a:t>Demain </a:t>
                      </a:r>
                    </a:p>
                    <a:p>
                      <a:r>
                        <a:rPr lang="fr-FR" dirty="0"/>
                        <a:t>après-midi</a:t>
                      </a: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D9D9D9"/>
                    </a:solidFill>
                  </a:tcPr>
                </a:tc>
                <a:tc>
                  <a:txBody>
                    <a:bodyPr/>
                    <a:lstStyle/>
                    <a:p>
                      <a:pPr marL="285750" indent="-285750">
                        <a:buFont typeface="Arial"/>
                        <a:buChar char="•"/>
                      </a:pPr>
                      <a:r>
                        <a:rPr lang="fr-FR" sz="1400" dirty="0">
                          <a:solidFill>
                            <a:srgbClr val="FF0000"/>
                          </a:solidFill>
                        </a:rPr>
                        <a:t>Plus</a:t>
                      </a:r>
                      <a:r>
                        <a:rPr lang="fr-FR" sz="1400" baseline="0" dirty="0">
                          <a:solidFill>
                            <a:srgbClr val="FF0000"/>
                          </a:solidFill>
                        </a:rPr>
                        <a:t> de soleil dans les alpes et de plus en plus au sud</a:t>
                      </a:r>
                      <a:endParaRPr lang="fr-FR" sz="1400" dirty="0">
                        <a:solidFill>
                          <a:srgbClr val="FF0000"/>
                        </a:solidFill>
                      </a:endParaRP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marL="285750" indent="-285750">
                        <a:buFont typeface="Arial"/>
                        <a:buChar char="•"/>
                      </a:pPr>
                      <a:r>
                        <a:rPr lang="fr-FR" sz="1400" dirty="0">
                          <a:solidFill>
                            <a:srgbClr val="FF0000"/>
                          </a:solidFill>
                        </a:rPr>
                        <a:t>10° l’après-midi</a:t>
                      </a:r>
                    </a:p>
                    <a:p>
                      <a:pPr marL="285750" indent="-285750">
                        <a:buFont typeface="Arial"/>
                        <a:buChar char="•"/>
                      </a:pPr>
                      <a:r>
                        <a:rPr lang="fr-FR" sz="1400" dirty="0">
                          <a:solidFill>
                            <a:srgbClr val="FF0000"/>
                          </a:solidFill>
                        </a:rPr>
                        <a:t>-2° à 2000</a:t>
                      </a:r>
                      <a:r>
                        <a:rPr lang="fr-FR" sz="1400" baseline="0" dirty="0">
                          <a:solidFill>
                            <a:srgbClr val="FF0000"/>
                          </a:solidFill>
                        </a:rPr>
                        <a:t> m.</a:t>
                      </a:r>
                      <a:endParaRPr lang="fr-FR" sz="1400" dirty="0">
                        <a:solidFill>
                          <a:srgbClr val="FF0000"/>
                        </a:solidFill>
                      </a:endParaRPr>
                    </a:p>
                    <a:p>
                      <a:pPr marL="0" marR="0" indent="0" algn="l" defTabSz="457200" rtl="0" eaLnBrk="1" fontAlgn="auto" latinLnBrk="0" hangingPunct="1">
                        <a:lnSpc>
                          <a:spcPct val="100000"/>
                        </a:lnSpc>
                        <a:spcBef>
                          <a:spcPts val="0"/>
                        </a:spcBef>
                        <a:spcAft>
                          <a:spcPts val="0"/>
                        </a:spcAft>
                        <a:buClrTx/>
                        <a:buSzTx/>
                        <a:buFont typeface="Arial"/>
                        <a:buNone/>
                        <a:tabLst/>
                        <a:defRPr/>
                      </a:pPr>
                      <a:endParaRPr lang="fr-FR" sz="1400" baseline="0" dirty="0">
                        <a:solidFill>
                          <a:srgbClr val="FF0000"/>
                        </a:solidFill>
                      </a:endParaRPr>
                    </a:p>
                    <a:p>
                      <a:endParaRPr lang="fr-FR" sz="1400"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marL="285750" marR="0" indent="-285750" algn="l" defTabSz="457200" rtl="0" eaLnBrk="1" fontAlgn="auto" latinLnBrk="0" hangingPunct="1">
                        <a:lnSpc>
                          <a:spcPct val="100000"/>
                        </a:lnSpc>
                        <a:spcBef>
                          <a:spcPts val="0"/>
                        </a:spcBef>
                        <a:spcAft>
                          <a:spcPts val="0"/>
                        </a:spcAft>
                        <a:buClrTx/>
                        <a:buSzTx/>
                        <a:buFont typeface="Arial"/>
                        <a:buChar char="•"/>
                        <a:tabLst/>
                        <a:defRPr/>
                      </a:pPr>
                      <a:r>
                        <a:rPr lang="fr-FR" sz="1400" dirty="0">
                          <a:solidFill>
                            <a:srgbClr val="FF0000"/>
                          </a:solidFill>
                        </a:rPr>
                        <a:t>Foehn tempétueux</a:t>
                      </a:r>
                      <a:r>
                        <a:rPr lang="fr-FR" sz="1400" baseline="0" dirty="0">
                          <a:solidFill>
                            <a:srgbClr val="FF0000"/>
                          </a:solidFill>
                        </a:rPr>
                        <a:t> dans les vallées alpines</a:t>
                      </a:r>
                    </a:p>
                    <a:p>
                      <a:pPr marL="0" indent="0">
                        <a:buFont typeface="Arial"/>
                        <a:buNone/>
                      </a:pPr>
                      <a:endParaRPr lang="fr-FR" sz="1400" dirty="0">
                        <a:solidFill>
                          <a:srgbClr val="FF0000"/>
                        </a:solidFill>
                      </a:endParaRP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extLst>
                  <a:ext uri="{0D108BD9-81ED-4DB2-BD59-A6C34878D82A}">
                    <a16:rowId xmlns:a16="http://schemas.microsoft.com/office/drawing/2014/main" val="10003"/>
                  </a:ext>
                </a:extLst>
              </a:tr>
            </a:tbl>
          </a:graphicData>
        </a:graphic>
      </p:graphicFrame>
      <p:sp>
        <p:nvSpPr>
          <p:cNvPr id="11" name="Rectangle à coins arrondis 10"/>
          <p:cNvSpPr/>
          <p:nvPr/>
        </p:nvSpPr>
        <p:spPr>
          <a:xfrm>
            <a:off x="7175500" y="6060356"/>
            <a:ext cx="1570375" cy="282555"/>
          </a:xfrm>
          <a:prstGeom prst="roundRect">
            <a:avLst/>
          </a:prstGeom>
          <a:gradFill flip="none" rotWithShape="1">
            <a:gsLst>
              <a:gs pos="0">
                <a:schemeClr val="tx2">
                  <a:lumMod val="60000"/>
                  <a:lumOff val="40000"/>
                </a:schemeClr>
              </a:gs>
              <a:gs pos="100000">
                <a:srgbClr val="FFFFFF"/>
              </a:gs>
            </a:gsLst>
            <a:lin ang="0" scaled="1"/>
            <a:tileRect/>
          </a:gradFill>
        </p:spPr>
        <p:style>
          <a:lnRef idx="1">
            <a:schemeClr val="accent1"/>
          </a:lnRef>
          <a:fillRef idx="3">
            <a:schemeClr val="accent1"/>
          </a:fillRef>
          <a:effectRef idx="2">
            <a:schemeClr val="accent1"/>
          </a:effectRef>
          <a:fontRef idx="minor">
            <a:schemeClr val="lt1"/>
          </a:fontRef>
        </p:style>
        <p:txBody>
          <a:bodyPr rtlCol="0" anchor="ctr"/>
          <a:lstStyle/>
          <a:p>
            <a:pPr algn="ctr"/>
            <a:r>
              <a:rPr lang="fr-FR" sz="1200" dirty="0">
                <a:solidFill>
                  <a:schemeClr val="tx1">
                    <a:lumMod val="75000"/>
                    <a:lumOff val="25000"/>
                  </a:schemeClr>
                </a:solidFill>
              </a:rPr>
              <a:t>Corrigé-D15</a:t>
            </a:r>
          </a:p>
        </p:txBody>
      </p:sp>
      <p:sp>
        <p:nvSpPr>
          <p:cNvPr id="7" name="Rectangle à coins arrondis 6"/>
          <p:cNvSpPr/>
          <p:nvPr/>
        </p:nvSpPr>
        <p:spPr>
          <a:xfrm>
            <a:off x="2422528" y="2184400"/>
            <a:ext cx="2263772" cy="850900"/>
          </a:xfrm>
          <a:prstGeom prst="roundRect">
            <a:avLst/>
          </a:prstGeom>
          <a:solidFill>
            <a:schemeClr val="tx2">
              <a:lumMod val="60000"/>
              <a:lumOff val="4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8" name="Rectangle à coins arrondis 7"/>
          <p:cNvSpPr/>
          <p:nvPr/>
        </p:nvSpPr>
        <p:spPr>
          <a:xfrm>
            <a:off x="5127628" y="2108200"/>
            <a:ext cx="1108072" cy="520700"/>
          </a:xfrm>
          <a:prstGeom prst="roundRect">
            <a:avLst/>
          </a:prstGeom>
          <a:solidFill>
            <a:schemeClr val="tx2">
              <a:lumMod val="60000"/>
              <a:lumOff val="4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9" name="Rectangle à coins arrondis 8"/>
          <p:cNvSpPr/>
          <p:nvPr/>
        </p:nvSpPr>
        <p:spPr>
          <a:xfrm>
            <a:off x="6791328" y="2108200"/>
            <a:ext cx="1679572" cy="520700"/>
          </a:xfrm>
          <a:prstGeom prst="roundRect">
            <a:avLst/>
          </a:prstGeom>
          <a:solidFill>
            <a:schemeClr val="tx2">
              <a:lumMod val="60000"/>
              <a:lumOff val="4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10" name="Rectangle à coins arrondis 9"/>
          <p:cNvSpPr/>
          <p:nvPr/>
        </p:nvSpPr>
        <p:spPr>
          <a:xfrm>
            <a:off x="2422528" y="3568700"/>
            <a:ext cx="1336672" cy="457200"/>
          </a:xfrm>
          <a:prstGeom prst="roundRect">
            <a:avLst/>
          </a:prstGeom>
          <a:solidFill>
            <a:schemeClr val="tx2">
              <a:lumMod val="60000"/>
              <a:lumOff val="4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12" name="Rectangle à coins arrondis 11"/>
          <p:cNvSpPr/>
          <p:nvPr/>
        </p:nvSpPr>
        <p:spPr>
          <a:xfrm>
            <a:off x="4922842" y="3568700"/>
            <a:ext cx="1490658" cy="304800"/>
          </a:xfrm>
          <a:prstGeom prst="roundRect">
            <a:avLst/>
          </a:prstGeom>
          <a:solidFill>
            <a:schemeClr val="tx2">
              <a:lumMod val="60000"/>
              <a:lumOff val="4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13" name="Rectangle à coins arrondis 12"/>
          <p:cNvSpPr/>
          <p:nvPr/>
        </p:nvSpPr>
        <p:spPr>
          <a:xfrm>
            <a:off x="2422528" y="4546600"/>
            <a:ext cx="2263772" cy="482600"/>
          </a:xfrm>
          <a:prstGeom prst="roundRect">
            <a:avLst/>
          </a:prstGeom>
          <a:solidFill>
            <a:schemeClr val="tx2">
              <a:lumMod val="60000"/>
              <a:lumOff val="4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14" name="Rectangle à coins arrondis 13"/>
          <p:cNvSpPr/>
          <p:nvPr/>
        </p:nvSpPr>
        <p:spPr>
          <a:xfrm>
            <a:off x="5127628" y="4546600"/>
            <a:ext cx="1298572" cy="482600"/>
          </a:xfrm>
          <a:prstGeom prst="roundRect">
            <a:avLst/>
          </a:prstGeom>
          <a:solidFill>
            <a:schemeClr val="tx2">
              <a:lumMod val="60000"/>
              <a:lumOff val="4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15" name="Rectangle à coins arrondis 14"/>
          <p:cNvSpPr/>
          <p:nvPr/>
        </p:nvSpPr>
        <p:spPr>
          <a:xfrm>
            <a:off x="6791328" y="4546600"/>
            <a:ext cx="1946272" cy="482600"/>
          </a:xfrm>
          <a:prstGeom prst="roundRect">
            <a:avLst/>
          </a:prstGeom>
          <a:solidFill>
            <a:schemeClr val="tx2">
              <a:lumMod val="60000"/>
              <a:lumOff val="4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24883436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hidden"/>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grpId="0" nodeType="clickEffect">
                                  <p:stCondLst>
                                    <p:cond delay="0"/>
                                  </p:stCondLst>
                                  <p:childTnLst>
                                    <p:set>
                                      <p:cBhvr>
                                        <p:cTn id="10" dur="1" fill="hold">
                                          <p:stCondLst>
                                            <p:cond delay="0"/>
                                          </p:stCondLst>
                                        </p:cTn>
                                        <p:tgtEl>
                                          <p:spTgt spid="8"/>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1" presetClass="exit" presetSubtype="0" fill="hold" grpId="0" nodeType="clickEffect">
                                  <p:stCondLst>
                                    <p:cond delay="0"/>
                                  </p:stCondLst>
                                  <p:childTnLst>
                                    <p:set>
                                      <p:cBhvr>
                                        <p:cTn id="14" dur="1" fill="hold">
                                          <p:stCondLst>
                                            <p:cond delay="0"/>
                                          </p:stCondLst>
                                        </p:cTn>
                                        <p:tgtEl>
                                          <p:spTgt spid="9"/>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1" presetClass="exit" presetSubtype="0" fill="hold" grpId="0" nodeType="clickEffect">
                                  <p:stCondLst>
                                    <p:cond delay="0"/>
                                  </p:stCondLst>
                                  <p:childTnLst>
                                    <p:set>
                                      <p:cBhvr>
                                        <p:cTn id="18" dur="1" fill="hold">
                                          <p:stCondLst>
                                            <p:cond delay="0"/>
                                          </p:stCondLst>
                                        </p:cTn>
                                        <p:tgtEl>
                                          <p:spTgt spid="10"/>
                                        </p:tgtEl>
                                        <p:attrNameLst>
                                          <p:attrName>style.visibility</p:attrName>
                                        </p:attrNameLst>
                                      </p:cBhvr>
                                      <p:to>
                                        <p:strVal val="hidden"/>
                                      </p:to>
                                    </p:set>
                                  </p:childTnLst>
                                </p:cTn>
                              </p:par>
                            </p:childTnLst>
                          </p:cTn>
                        </p:par>
                      </p:childTnLst>
                    </p:cTn>
                  </p:par>
                  <p:par>
                    <p:cTn id="19" fill="hold">
                      <p:stCondLst>
                        <p:cond delay="indefinite"/>
                      </p:stCondLst>
                      <p:childTnLst>
                        <p:par>
                          <p:cTn id="20" fill="hold">
                            <p:stCondLst>
                              <p:cond delay="0"/>
                            </p:stCondLst>
                            <p:childTnLst>
                              <p:par>
                                <p:cTn id="21" presetID="1" presetClass="exit" presetSubtype="0" fill="hold" grpId="0" nodeType="clickEffect">
                                  <p:stCondLst>
                                    <p:cond delay="0"/>
                                  </p:stCondLst>
                                  <p:childTnLst>
                                    <p:set>
                                      <p:cBhvr>
                                        <p:cTn id="22" dur="1" fill="hold">
                                          <p:stCondLst>
                                            <p:cond delay="0"/>
                                          </p:stCondLst>
                                        </p:cTn>
                                        <p:tgtEl>
                                          <p:spTgt spid="12"/>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1" presetClass="exit" presetSubtype="0" fill="hold" grpId="0" nodeType="clickEffect">
                                  <p:stCondLst>
                                    <p:cond delay="0"/>
                                  </p:stCondLst>
                                  <p:childTnLst>
                                    <p:set>
                                      <p:cBhvr>
                                        <p:cTn id="26" dur="1" fill="hold">
                                          <p:stCondLst>
                                            <p:cond delay="0"/>
                                          </p:stCondLst>
                                        </p:cTn>
                                        <p:tgtEl>
                                          <p:spTgt spid="13"/>
                                        </p:tgtEl>
                                        <p:attrNameLst>
                                          <p:attrName>style.visibility</p:attrName>
                                        </p:attrNameLst>
                                      </p:cBhvr>
                                      <p:to>
                                        <p:strVal val="hidden"/>
                                      </p:to>
                                    </p:set>
                                  </p:childTnLst>
                                </p:cTn>
                              </p:par>
                            </p:childTnLst>
                          </p:cTn>
                        </p:par>
                      </p:childTnLst>
                    </p:cTn>
                  </p:par>
                  <p:par>
                    <p:cTn id="27" fill="hold">
                      <p:stCondLst>
                        <p:cond delay="indefinite"/>
                      </p:stCondLst>
                      <p:childTnLst>
                        <p:par>
                          <p:cTn id="28" fill="hold">
                            <p:stCondLst>
                              <p:cond delay="0"/>
                            </p:stCondLst>
                            <p:childTnLst>
                              <p:par>
                                <p:cTn id="29" presetID="1" presetClass="exit" presetSubtype="0" fill="hold" grpId="0" nodeType="clickEffect">
                                  <p:stCondLst>
                                    <p:cond delay="0"/>
                                  </p:stCondLst>
                                  <p:childTnLst>
                                    <p:set>
                                      <p:cBhvr>
                                        <p:cTn id="30" dur="1" fill="hold">
                                          <p:stCondLst>
                                            <p:cond delay="0"/>
                                          </p:stCondLst>
                                        </p:cTn>
                                        <p:tgtEl>
                                          <p:spTgt spid="14"/>
                                        </p:tgtEl>
                                        <p:attrNameLst>
                                          <p:attrName>style.visibility</p:attrName>
                                        </p:attrNameLst>
                                      </p:cBhvr>
                                      <p:to>
                                        <p:strVal val="hidden"/>
                                      </p:to>
                                    </p:set>
                                  </p:childTnLst>
                                </p:cTn>
                              </p:par>
                            </p:childTnLst>
                          </p:cTn>
                        </p:par>
                      </p:childTnLst>
                    </p:cTn>
                  </p:par>
                  <p:par>
                    <p:cTn id="31" fill="hold">
                      <p:stCondLst>
                        <p:cond delay="indefinite"/>
                      </p:stCondLst>
                      <p:childTnLst>
                        <p:par>
                          <p:cTn id="32" fill="hold">
                            <p:stCondLst>
                              <p:cond delay="0"/>
                            </p:stCondLst>
                            <p:childTnLst>
                              <p:par>
                                <p:cTn id="33" presetID="1" presetClass="exit" presetSubtype="0" fill="hold" grpId="0" nodeType="clickEffect">
                                  <p:stCondLst>
                                    <p:cond delay="0"/>
                                  </p:stCondLst>
                                  <p:childTnLst>
                                    <p:set>
                                      <p:cBhvr>
                                        <p:cTn id="34" dur="1" fill="hold">
                                          <p:stCondLst>
                                            <p:cond delay="0"/>
                                          </p:stCondLst>
                                        </p:cTn>
                                        <p:tgtEl>
                                          <p:spTgt spid="1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9" grpId="0" animBg="1"/>
      <p:bldP spid="10" grpId="0" animBg="1"/>
      <p:bldP spid="12" grpId="0" animBg="1"/>
      <p:bldP spid="13" grpId="0" animBg="1"/>
      <p:bldP spid="14" grpId="0" animBg="1"/>
      <p:bldP spid="15"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ctrTitle"/>
          </p:nvPr>
        </p:nvSpPr>
        <p:spPr>
          <a:xfrm>
            <a:off x="254000" y="92117"/>
            <a:ext cx="8671315" cy="784183"/>
          </a:xfrm>
          <a:ln>
            <a:solidFill>
              <a:schemeClr val="tx1"/>
            </a:solidFill>
          </a:ln>
        </p:spPr>
        <p:style>
          <a:lnRef idx="2">
            <a:schemeClr val="dk1"/>
          </a:lnRef>
          <a:fillRef idx="1">
            <a:schemeClr val="lt1"/>
          </a:fillRef>
          <a:effectRef idx="0">
            <a:schemeClr val="dk1"/>
          </a:effectRef>
          <a:fontRef idx="minor">
            <a:schemeClr val="dk1"/>
          </a:fontRef>
        </p:style>
        <p:txBody>
          <a:bodyPr>
            <a:normAutofit/>
          </a:bodyPr>
          <a:lstStyle/>
          <a:p>
            <a:r>
              <a:rPr lang="fr-FR" sz="1400" dirty="0"/>
              <a:t>Prénom:_________________________         							Séquence orale «  </a:t>
            </a:r>
            <a:r>
              <a:rPr lang="fr-FR" sz="1400" b="1" i="1" dirty="0"/>
              <a:t>La météo »</a:t>
            </a:r>
            <a:br>
              <a:rPr lang="fr-FR" sz="1400" b="1" i="1" dirty="0"/>
            </a:br>
            <a:br>
              <a:rPr lang="fr-FR" sz="1400" b="1" i="1" dirty="0"/>
            </a:br>
            <a:r>
              <a:rPr lang="fr-FR" sz="1400" b="1" i="1" u="sng" dirty="0"/>
              <a:t>J’analyse la structure  et le contenu  d’un bulletin météo</a:t>
            </a:r>
            <a:endParaRPr lang="fr-FR" sz="1400" u="sng" dirty="0"/>
          </a:p>
        </p:txBody>
      </p:sp>
      <p:sp>
        <p:nvSpPr>
          <p:cNvPr id="3" name="ZoneTexte 2"/>
          <p:cNvSpPr txBox="1"/>
          <p:nvPr/>
        </p:nvSpPr>
        <p:spPr>
          <a:xfrm>
            <a:off x="254000" y="1008390"/>
            <a:ext cx="8671315" cy="2462213"/>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r>
              <a:rPr lang="fr-FR" sz="1400" dirty="0"/>
              <a:t>1. Quelles différences as-tu perçues entre la version télévisée et la version radiophonique (au moins 3)?:</a:t>
            </a:r>
          </a:p>
          <a:p>
            <a:pPr marL="342900" indent="-342900">
              <a:buAutoNum type="arabicPeriod"/>
            </a:pPr>
            <a:endParaRPr lang="fr-FR" sz="1400" dirty="0"/>
          </a:p>
          <a:p>
            <a:pPr marL="342900" indent="-342900">
              <a:buAutoNum type="arabicPeriod"/>
            </a:pPr>
            <a:endParaRPr lang="fr-FR" sz="1400" dirty="0"/>
          </a:p>
          <a:p>
            <a:pPr marL="342900" indent="-342900">
              <a:buAutoNum type="arabicPeriod"/>
            </a:pPr>
            <a:endParaRPr lang="fr-FR" sz="1400" dirty="0"/>
          </a:p>
          <a:p>
            <a:endParaRPr lang="fr-FR" sz="1400" dirty="0"/>
          </a:p>
          <a:p>
            <a:endParaRPr lang="fr-FR" sz="1400" dirty="0"/>
          </a:p>
          <a:p>
            <a:endParaRPr lang="fr-FR" sz="1400" dirty="0"/>
          </a:p>
          <a:p>
            <a:endParaRPr lang="fr-FR" sz="1400" dirty="0"/>
          </a:p>
          <a:p>
            <a:endParaRPr lang="fr-FR" sz="1400" dirty="0"/>
          </a:p>
          <a:p>
            <a:endParaRPr lang="fr-FR" sz="1400" dirty="0"/>
          </a:p>
          <a:p>
            <a:endParaRPr lang="fr-FR" sz="1400" dirty="0"/>
          </a:p>
        </p:txBody>
      </p:sp>
      <p:sp>
        <p:nvSpPr>
          <p:cNvPr id="9" name="ZoneTexte 8"/>
          <p:cNvSpPr txBox="1"/>
          <p:nvPr/>
        </p:nvSpPr>
        <p:spPr>
          <a:xfrm>
            <a:off x="254000" y="5346025"/>
            <a:ext cx="8671315" cy="1384995"/>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r>
              <a:rPr lang="fr-FR" sz="1400" dirty="0"/>
              <a:t>3. Quelle est, pour toi, la version la mieux adaptée pour comprendre et </a:t>
            </a:r>
            <a:r>
              <a:rPr lang="fr-FR" sz="1400" b="1" dirty="0"/>
              <a:t>pourquoi</a:t>
            </a:r>
            <a:r>
              <a:rPr lang="fr-FR" sz="1400" dirty="0"/>
              <a:t> ?: </a:t>
            </a:r>
          </a:p>
          <a:p>
            <a:endParaRPr lang="fr-FR" sz="1400" dirty="0"/>
          </a:p>
          <a:p>
            <a:r>
              <a:rPr lang="fr-FR" sz="1400" dirty="0"/>
              <a:t>_______________________________________________________________________________________________</a:t>
            </a:r>
          </a:p>
          <a:p>
            <a:endParaRPr lang="fr-FR" sz="1400" dirty="0"/>
          </a:p>
          <a:p>
            <a:r>
              <a:rPr lang="fr-FR" sz="1400" dirty="0"/>
              <a:t>_______________________________________________________________________________________________</a:t>
            </a:r>
          </a:p>
          <a:p>
            <a:r>
              <a:rPr lang="fr-FR" sz="1400" dirty="0"/>
              <a:t>    </a:t>
            </a:r>
          </a:p>
        </p:txBody>
      </p:sp>
      <p:pic>
        <p:nvPicPr>
          <p:cNvPr id="10" name="Image 9"/>
          <p:cNvPicPr>
            <a:picLocks noChangeAspect="1"/>
          </p:cNvPicPr>
          <p:nvPr/>
        </p:nvPicPr>
        <p:blipFill rotWithShape="1">
          <a:blip r:embed="rId2">
            <a:alphaModFix/>
          </a:blip>
          <a:srcRect t="10077"/>
          <a:stretch/>
        </p:blipFill>
        <p:spPr>
          <a:xfrm>
            <a:off x="287675" y="5761739"/>
            <a:ext cx="962415" cy="969281"/>
          </a:xfrm>
          <a:prstGeom prst="rect">
            <a:avLst/>
          </a:prstGeom>
        </p:spPr>
      </p:pic>
      <p:pic>
        <p:nvPicPr>
          <p:cNvPr id="13" name="Image 12"/>
          <p:cNvPicPr>
            <a:picLocks noChangeAspect="1"/>
          </p:cNvPicPr>
          <p:nvPr/>
        </p:nvPicPr>
        <p:blipFill>
          <a:blip r:embed="rId3"/>
          <a:stretch>
            <a:fillRect/>
          </a:stretch>
        </p:blipFill>
        <p:spPr>
          <a:xfrm>
            <a:off x="4364866" y="145651"/>
            <a:ext cx="486534" cy="464897"/>
          </a:xfrm>
          <a:prstGeom prst="rect">
            <a:avLst/>
          </a:prstGeom>
        </p:spPr>
      </p:pic>
      <p:sp>
        <p:nvSpPr>
          <p:cNvPr id="14" name="ZoneTexte 13"/>
          <p:cNvSpPr txBox="1"/>
          <p:nvPr/>
        </p:nvSpPr>
        <p:spPr>
          <a:xfrm>
            <a:off x="254000" y="3719056"/>
            <a:ext cx="8671315" cy="1384995"/>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r>
              <a:rPr lang="fr-FR" sz="1400" dirty="0"/>
              <a:t>2. Quels points communs as-tu perçus entre la version télévisée et la version radiophonique (au moins 3)?:</a:t>
            </a:r>
          </a:p>
          <a:p>
            <a:endParaRPr lang="fr-FR" sz="1400" dirty="0"/>
          </a:p>
          <a:p>
            <a:r>
              <a:rPr lang="fr-FR" sz="1400" dirty="0"/>
              <a:t>_______________________________________________________________________________________________</a:t>
            </a:r>
          </a:p>
          <a:p>
            <a:endParaRPr lang="fr-FR" sz="1400" dirty="0"/>
          </a:p>
          <a:p>
            <a:r>
              <a:rPr lang="fr-FR" sz="1400" dirty="0"/>
              <a:t>_______________________________________________________________________________________________</a:t>
            </a:r>
          </a:p>
          <a:p>
            <a:endParaRPr lang="fr-FR" sz="1400" dirty="0"/>
          </a:p>
        </p:txBody>
      </p:sp>
      <p:graphicFrame>
        <p:nvGraphicFramePr>
          <p:cNvPr id="15" name="Tableau 14"/>
          <p:cNvGraphicFramePr>
            <a:graphicFrameLocks noGrp="1"/>
          </p:cNvGraphicFramePr>
          <p:nvPr>
            <p:extLst>
              <p:ext uri="{D42A27DB-BD31-4B8C-83A1-F6EECF244321}">
                <p14:modId xmlns:p14="http://schemas.microsoft.com/office/powerpoint/2010/main" val="1636794969"/>
              </p:ext>
            </p:extLst>
          </p:nvPr>
        </p:nvGraphicFramePr>
        <p:xfrm>
          <a:off x="1524000" y="1397000"/>
          <a:ext cx="6096000" cy="1854200"/>
        </p:xfrm>
        <a:graphic>
          <a:graphicData uri="http://schemas.openxmlformats.org/drawingml/2006/table">
            <a:tbl>
              <a:tblPr firstRow="1" bandRow="1">
                <a:tableStyleId>{5C22544A-7EE6-4342-B048-85BDC9FD1C3A}</a:tableStyleId>
              </a:tblPr>
              <a:tblGrid>
                <a:gridCol w="3048000">
                  <a:extLst>
                    <a:ext uri="{9D8B030D-6E8A-4147-A177-3AD203B41FA5}">
                      <a16:colId xmlns:a16="http://schemas.microsoft.com/office/drawing/2014/main" val="20000"/>
                    </a:ext>
                  </a:extLst>
                </a:gridCol>
                <a:gridCol w="3048000">
                  <a:extLst>
                    <a:ext uri="{9D8B030D-6E8A-4147-A177-3AD203B41FA5}">
                      <a16:colId xmlns:a16="http://schemas.microsoft.com/office/drawing/2014/main" val="20001"/>
                    </a:ext>
                  </a:extLst>
                </a:gridCol>
              </a:tblGrid>
              <a:tr h="370840">
                <a:tc>
                  <a:txBody>
                    <a:bodyPr/>
                    <a:lstStyle/>
                    <a:p>
                      <a:pPr algn="ctr"/>
                      <a:r>
                        <a:rPr lang="fr-FR" dirty="0"/>
                        <a:t>A la radio</a:t>
                      </a: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chemeClr val="bg1">
                        <a:lumMod val="75000"/>
                      </a:schemeClr>
                    </a:solidFill>
                  </a:tcPr>
                </a:tc>
                <a:tc>
                  <a:txBody>
                    <a:bodyPr/>
                    <a:lstStyle/>
                    <a:p>
                      <a:pPr algn="ctr"/>
                      <a:r>
                        <a:rPr lang="fr-FR" dirty="0"/>
                        <a:t>A la télévision </a:t>
                      </a: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chemeClr val="bg1">
                        <a:lumMod val="75000"/>
                      </a:schemeClr>
                    </a:solidFill>
                  </a:tcPr>
                </a:tc>
                <a:extLst>
                  <a:ext uri="{0D108BD9-81ED-4DB2-BD59-A6C34878D82A}">
                    <a16:rowId xmlns:a16="http://schemas.microsoft.com/office/drawing/2014/main" val="10000"/>
                  </a:ext>
                </a:extLst>
              </a:tr>
              <a:tr h="370840">
                <a:tc>
                  <a:txBody>
                    <a:bodyPr/>
                    <a:lstStyle/>
                    <a:p>
                      <a:endParaRPr lang="fr-FR"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noFill/>
                  </a:tcPr>
                </a:tc>
                <a:tc>
                  <a:txBody>
                    <a:bodyPr/>
                    <a:lstStyle/>
                    <a:p>
                      <a:endParaRPr lang="fr-FR"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noFill/>
                  </a:tcPr>
                </a:tc>
                <a:extLst>
                  <a:ext uri="{0D108BD9-81ED-4DB2-BD59-A6C34878D82A}">
                    <a16:rowId xmlns:a16="http://schemas.microsoft.com/office/drawing/2014/main" val="10001"/>
                  </a:ext>
                </a:extLst>
              </a:tr>
              <a:tr h="370840">
                <a:tc>
                  <a:txBody>
                    <a:bodyPr/>
                    <a:lstStyle/>
                    <a:p>
                      <a:endParaRPr lang="fr-FR"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noFill/>
                  </a:tcPr>
                </a:tc>
                <a:tc>
                  <a:txBody>
                    <a:bodyPr/>
                    <a:lstStyle/>
                    <a:p>
                      <a:endParaRPr lang="fr-F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noFill/>
                  </a:tcPr>
                </a:tc>
                <a:extLst>
                  <a:ext uri="{0D108BD9-81ED-4DB2-BD59-A6C34878D82A}">
                    <a16:rowId xmlns:a16="http://schemas.microsoft.com/office/drawing/2014/main" val="10002"/>
                  </a:ext>
                </a:extLst>
              </a:tr>
              <a:tr h="370840">
                <a:tc>
                  <a:txBody>
                    <a:bodyPr/>
                    <a:lstStyle/>
                    <a:p>
                      <a:endParaRPr lang="fr-FR"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noFill/>
                  </a:tcPr>
                </a:tc>
                <a:tc>
                  <a:txBody>
                    <a:bodyPr/>
                    <a:lstStyle/>
                    <a:p>
                      <a:endParaRPr lang="fr-FR"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noFill/>
                  </a:tcPr>
                </a:tc>
                <a:extLst>
                  <a:ext uri="{0D108BD9-81ED-4DB2-BD59-A6C34878D82A}">
                    <a16:rowId xmlns:a16="http://schemas.microsoft.com/office/drawing/2014/main" val="10003"/>
                  </a:ext>
                </a:extLst>
              </a:tr>
              <a:tr h="370840">
                <a:tc>
                  <a:txBody>
                    <a:bodyPr/>
                    <a:lstStyle/>
                    <a:p>
                      <a:endParaRPr lang="fr-F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noFill/>
                  </a:tcPr>
                </a:tc>
                <a:tc>
                  <a:txBody>
                    <a:bodyPr/>
                    <a:lstStyle/>
                    <a:p>
                      <a:endParaRPr lang="fr-FR"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noFill/>
                  </a:tcPr>
                </a:tc>
                <a:extLst>
                  <a:ext uri="{0D108BD9-81ED-4DB2-BD59-A6C34878D82A}">
                    <a16:rowId xmlns:a16="http://schemas.microsoft.com/office/drawing/2014/main" val="10004"/>
                  </a:ext>
                </a:extLst>
              </a:tr>
            </a:tbl>
          </a:graphicData>
        </a:graphic>
      </p:graphicFrame>
      <p:pic>
        <p:nvPicPr>
          <p:cNvPr id="16" name="Image 15"/>
          <p:cNvPicPr>
            <a:picLocks noChangeAspect="1"/>
          </p:cNvPicPr>
          <p:nvPr/>
        </p:nvPicPr>
        <p:blipFill>
          <a:blip r:embed="rId4"/>
          <a:stretch>
            <a:fillRect/>
          </a:stretch>
        </p:blipFill>
        <p:spPr>
          <a:xfrm>
            <a:off x="254000" y="1650296"/>
            <a:ext cx="1207817" cy="1144407"/>
          </a:xfrm>
          <a:prstGeom prst="rect">
            <a:avLst/>
          </a:prstGeom>
        </p:spPr>
      </p:pic>
      <p:pic>
        <p:nvPicPr>
          <p:cNvPr id="17" name="Image 16"/>
          <p:cNvPicPr>
            <a:picLocks noChangeAspect="1"/>
          </p:cNvPicPr>
          <p:nvPr/>
        </p:nvPicPr>
        <p:blipFill>
          <a:blip r:embed="rId5"/>
          <a:stretch>
            <a:fillRect/>
          </a:stretch>
        </p:blipFill>
        <p:spPr>
          <a:xfrm>
            <a:off x="7785099" y="1366607"/>
            <a:ext cx="1038615" cy="1428096"/>
          </a:xfrm>
          <a:prstGeom prst="rect">
            <a:avLst/>
          </a:prstGeom>
        </p:spPr>
      </p:pic>
      <p:sp>
        <p:nvSpPr>
          <p:cNvPr id="11" name="Rectangle à coins arrondis 10"/>
          <p:cNvSpPr/>
          <p:nvPr/>
        </p:nvSpPr>
        <p:spPr>
          <a:xfrm>
            <a:off x="7573625" y="6448465"/>
            <a:ext cx="1570375" cy="282555"/>
          </a:xfrm>
          <a:prstGeom prst="roundRect">
            <a:avLst/>
          </a:prstGeom>
          <a:gradFill flip="none" rotWithShape="1">
            <a:gsLst>
              <a:gs pos="0">
                <a:schemeClr val="tx2">
                  <a:lumMod val="60000"/>
                  <a:lumOff val="40000"/>
                </a:schemeClr>
              </a:gs>
              <a:gs pos="100000">
                <a:srgbClr val="FFFFFF"/>
              </a:gs>
            </a:gsLst>
            <a:lin ang="0" scaled="1"/>
            <a:tileRect/>
          </a:gradFill>
        </p:spPr>
        <p:style>
          <a:lnRef idx="1">
            <a:schemeClr val="accent1"/>
          </a:lnRef>
          <a:fillRef idx="3">
            <a:schemeClr val="accent1"/>
          </a:fillRef>
          <a:effectRef idx="2">
            <a:schemeClr val="accent1"/>
          </a:effectRef>
          <a:fontRef idx="minor">
            <a:schemeClr val="lt1"/>
          </a:fontRef>
        </p:style>
        <p:txBody>
          <a:bodyPr rtlCol="0" anchor="ctr"/>
          <a:lstStyle/>
          <a:p>
            <a:pPr algn="ctr"/>
            <a:r>
              <a:rPr lang="fr-FR" sz="1200" dirty="0">
                <a:solidFill>
                  <a:schemeClr val="tx1">
                    <a:lumMod val="75000"/>
                    <a:lumOff val="25000"/>
                  </a:schemeClr>
                </a:solidFill>
              </a:rPr>
              <a:t>D17-séance D</a:t>
            </a:r>
          </a:p>
        </p:txBody>
      </p:sp>
    </p:spTree>
    <p:extLst>
      <p:ext uri="{BB962C8B-B14F-4D97-AF65-F5344CB8AC3E}">
        <p14:creationId xmlns:p14="http://schemas.microsoft.com/office/powerpoint/2010/main" val="417248332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oneTexte 2"/>
          <p:cNvSpPr txBox="1"/>
          <p:nvPr/>
        </p:nvSpPr>
        <p:spPr>
          <a:xfrm>
            <a:off x="254000" y="324177"/>
            <a:ext cx="8671315" cy="3108544"/>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r>
              <a:rPr lang="fr-FR" sz="1400" dirty="0"/>
              <a:t>4. Quelles différences as-tu perçues entre la manière de présenter le journal par les deux présentatrices ?:</a:t>
            </a:r>
          </a:p>
          <a:p>
            <a:pPr marL="342900" indent="-342900">
              <a:buAutoNum type="arabicPeriod"/>
            </a:pPr>
            <a:endParaRPr lang="fr-FR" sz="1400" dirty="0"/>
          </a:p>
          <a:p>
            <a:pPr marL="342900" indent="-342900">
              <a:buAutoNum type="arabicPeriod"/>
            </a:pPr>
            <a:endParaRPr lang="fr-FR" sz="1400" dirty="0"/>
          </a:p>
          <a:p>
            <a:pPr marL="342900" indent="-342900">
              <a:buAutoNum type="arabicPeriod"/>
            </a:pPr>
            <a:endParaRPr lang="fr-FR" sz="1400" dirty="0"/>
          </a:p>
          <a:p>
            <a:endParaRPr lang="fr-FR" sz="1400" dirty="0"/>
          </a:p>
          <a:p>
            <a:endParaRPr lang="fr-FR" sz="1400" dirty="0"/>
          </a:p>
          <a:p>
            <a:endParaRPr lang="fr-FR" sz="1400" dirty="0"/>
          </a:p>
          <a:p>
            <a:endParaRPr lang="fr-FR" sz="1400" dirty="0"/>
          </a:p>
          <a:p>
            <a:endParaRPr lang="fr-FR" sz="1400" dirty="0"/>
          </a:p>
          <a:p>
            <a:endParaRPr lang="fr-FR" sz="1400" dirty="0"/>
          </a:p>
          <a:p>
            <a:endParaRPr lang="fr-FR" sz="1400" dirty="0"/>
          </a:p>
          <a:p>
            <a:endParaRPr lang="fr-FR" sz="1400" dirty="0"/>
          </a:p>
          <a:p>
            <a:endParaRPr lang="fr-FR" sz="1400" dirty="0"/>
          </a:p>
          <a:p>
            <a:endParaRPr lang="fr-FR" sz="1400" dirty="0"/>
          </a:p>
        </p:txBody>
      </p:sp>
      <p:pic>
        <p:nvPicPr>
          <p:cNvPr id="13" name="Image 12"/>
          <p:cNvPicPr>
            <a:picLocks noChangeAspect="1"/>
          </p:cNvPicPr>
          <p:nvPr/>
        </p:nvPicPr>
        <p:blipFill>
          <a:blip r:embed="rId2"/>
          <a:stretch>
            <a:fillRect/>
          </a:stretch>
        </p:blipFill>
        <p:spPr>
          <a:xfrm>
            <a:off x="4254498" y="3143343"/>
            <a:ext cx="762001" cy="728114"/>
          </a:xfrm>
          <a:prstGeom prst="rect">
            <a:avLst/>
          </a:prstGeom>
        </p:spPr>
      </p:pic>
      <p:sp>
        <p:nvSpPr>
          <p:cNvPr id="14" name="ZoneTexte 13"/>
          <p:cNvSpPr txBox="1"/>
          <p:nvPr/>
        </p:nvSpPr>
        <p:spPr>
          <a:xfrm>
            <a:off x="254000" y="3871456"/>
            <a:ext cx="8671315" cy="2246769"/>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r>
              <a:rPr lang="fr-FR" sz="1400" dirty="0"/>
              <a:t>5. A ton avis, pourquoi y a-t-il de telles différences entre les deux médias ?:</a:t>
            </a:r>
          </a:p>
          <a:p>
            <a:endParaRPr lang="fr-FR" sz="1400" dirty="0"/>
          </a:p>
          <a:p>
            <a:r>
              <a:rPr lang="fr-FR" sz="1400" dirty="0"/>
              <a:t>_______________________________________________________________________________________________</a:t>
            </a:r>
          </a:p>
          <a:p>
            <a:endParaRPr lang="fr-FR" sz="1400" dirty="0"/>
          </a:p>
          <a:p>
            <a:r>
              <a:rPr lang="fr-FR" sz="1400" dirty="0"/>
              <a:t>_______________________________________________________________________________________________</a:t>
            </a:r>
          </a:p>
          <a:p>
            <a:endParaRPr lang="fr-FR" sz="1400" dirty="0"/>
          </a:p>
          <a:p>
            <a:r>
              <a:rPr lang="fr-FR" sz="1400" dirty="0"/>
              <a:t>_______________________________________________________________________________________________</a:t>
            </a:r>
          </a:p>
          <a:p>
            <a:endParaRPr lang="fr-FR" sz="1400" dirty="0"/>
          </a:p>
          <a:p>
            <a:r>
              <a:rPr lang="fr-FR" sz="1400" dirty="0"/>
              <a:t>_______________________________________________________________________________________________</a:t>
            </a:r>
          </a:p>
          <a:p>
            <a:endParaRPr lang="fr-FR" sz="1400" dirty="0"/>
          </a:p>
        </p:txBody>
      </p:sp>
      <p:graphicFrame>
        <p:nvGraphicFramePr>
          <p:cNvPr id="15" name="Tableau 14"/>
          <p:cNvGraphicFramePr>
            <a:graphicFrameLocks noGrp="1"/>
          </p:cNvGraphicFramePr>
          <p:nvPr>
            <p:extLst>
              <p:ext uri="{D42A27DB-BD31-4B8C-83A1-F6EECF244321}">
                <p14:modId xmlns:p14="http://schemas.microsoft.com/office/powerpoint/2010/main" val="1418087182"/>
              </p:ext>
            </p:extLst>
          </p:nvPr>
        </p:nvGraphicFramePr>
        <p:xfrm>
          <a:off x="1524000" y="787400"/>
          <a:ext cx="6096000" cy="2225040"/>
        </p:xfrm>
        <a:graphic>
          <a:graphicData uri="http://schemas.openxmlformats.org/drawingml/2006/table">
            <a:tbl>
              <a:tblPr firstRow="1" bandRow="1">
                <a:tableStyleId>{5C22544A-7EE6-4342-B048-85BDC9FD1C3A}</a:tableStyleId>
              </a:tblPr>
              <a:tblGrid>
                <a:gridCol w="3048000">
                  <a:extLst>
                    <a:ext uri="{9D8B030D-6E8A-4147-A177-3AD203B41FA5}">
                      <a16:colId xmlns:a16="http://schemas.microsoft.com/office/drawing/2014/main" val="20000"/>
                    </a:ext>
                  </a:extLst>
                </a:gridCol>
                <a:gridCol w="3048000">
                  <a:extLst>
                    <a:ext uri="{9D8B030D-6E8A-4147-A177-3AD203B41FA5}">
                      <a16:colId xmlns:a16="http://schemas.microsoft.com/office/drawing/2014/main" val="20001"/>
                    </a:ext>
                  </a:extLst>
                </a:gridCol>
              </a:tblGrid>
              <a:tr h="370840">
                <a:tc>
                  <a:txBody>
                    <a:bodyPr/>
                    <a:lstStyle/>
                    <a:p>
                      <a:pPr algn="ctr"/>
                      <a:r>
                        <a:rPr lang="fr-FR" dirty="0"/>
                        <a:t>A la radio</a:t>
                      </a: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chemeClr val="bg1">
                        <a:lumMod val="75000"/>
                      </a:schemeClr>
                    </a:solidFill>
                  </a:tcPr>
                </a:tc>
                <a:tc>
                  <a:txBody>
                    <a:bodyPr/>
                    <a:lstStyle/>
                    <a:p>
                      <a:pPr algn="ctr"/>
                      <a:r>
                        <a:rPr lang="fr-FR" dirty="0"/>
                        <a:t>A la télévision </a:t>
                      </a: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chemeClr val="bg1">
                        <a:lumMod val="75000"/>
                      </a:schemeClr>
                    </a:solidFill>
                  </a:tcPr>
                </a:tc>
                <a:extLst>
                  <a:ext uri="{0D108BD9-81ED-4DB2-BD59-A6C34878D82A}">
                    <a16:rowId xmlns:a16="http://schemas.microsoft.com/office/drawing/2014/main" val="10000"/>
                  </a:ext>
                </a:extLst>
              </a:tr>
              <a:tr h="370840">
                <a:tc>
                  <a:txBody>
                    <a:bodyPr/>
                    <a:lstStyle/>
                    <a:p>
                      <a:endParaRPr lang="fr-FR"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noFill/>
                  </a:tcPr>
                </a:tc>
                <a:tc>
                  <a:txBody>
                    <a:bodyPr/>
                    <a:lstStyle/>
                    <a:p>
                      <a:endParaRPr lang="fr-FR"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noFill/>
                  </a:tcPr>
                </a:tc>
                <a:extLst>
                  <a:ext uri="{0D108BD9-81ED-4DB2-BD59-A6C34878D82A}">
                    <a16:rowId xmlns:a16="http://schemas.microsoft.com/office/drawing/2014/main" val="10001"/>
                  </a:ext>
                </a:extLst>
              </a:tr>
              <a:tr h="370840">
                <a:tc>
                  <a:txBody>
                    <a:bodyPr/>
                    <a:lstStyle/>
                    <a:p>
                      <a:endParaRPr lang="fr-FR"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noFill/>
                  </a:tcPr>
                </a:tc>
                <a:tc>
                  <a:txBody>
                    <a:bodyPr/>
                    <a:lstStyle/>
                    <a:p>
                      <a:endParaRPr lang="fr-F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noFill/>
                  </a:tcPr>
                </a:tc>
                <a:extLst>
                  <a:ext uri="{0D108BD9-81ED-4DB2-BD59-A6C34878D82A}">
                    <a16:rowId xmlns:a16="http://schemas.microsoft.com/office/drawing/2014/main" val="10002"/>
                  </a:ext>
                </a:extLst>
              </a:tr>
              <a:tr h="370840">
                <a:tc>
                  <a:txBody>
                    <a:bodyPr/>
                    <a:lstStyle/>
                    <a:p>
                      <a:endParaRPr lang="fr-FR"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noFill/>
                  </a:tcPr>
                </a:tc>
                <a:tc>
                  <a:txBody>
                    <a:bodyPr/>
                    <a:lstStyle/>
                    <a:p>
                      <a:endParaRPr lang="fr-FR"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noFill/>
                  </a:tcPr>
                </a:tc>
                <a:extLst>
                  <a:ext uri="{0D108BD9-81ED-4DB2-BD59-A6C34878D82A}">
                    <a16:rowId xmlns:a16="http://schemas.microsoft.com/office/drawing/2014/main" val="10003"/>
                  </a:ext>
                </a:extLst>
              </a:tr>
              <a:tr h="370840">
                <a:tc>
                  <a:txBody>
                    <a:bodyPr/>
                    <a:lstStyle/>
                    <a:p>
                      <a:endParaRPr lang="fr-F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noFill/>
                  </a:tcPr>
                </a:tc>
                <a:tc>
                  <a:txBody>
                    <a:bodyPr/>
                    <a:lstStyle/>
                    <a:p>
                      <a:endParaRPr lang="fr-FR"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noFill/>
                  </a:tcPr>
                </a:tc>
                <a:extLst>
                  <a:ext uri="{0D108BD9-81ED-4DB2-BD59-A6C34878D82A}">
                    <a16:rowId xmlns:a16="http://schemas.microsoft.com/office/drawing/2014/main" val="10004"/>
                  </a:ext>
                </a:extLst>
              </a:tr>
              <a:tr h="370840">
                <a:tc>
                  <a:txBody>
                    <a:bodyPr/>
                    <a:lstStyle/>
                    <a:p>
                      <a:endParaRPr lang="fr-FR"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noFill/>
                  </a:tcPr>
                </a:tc>
                <a:tc>
                  <a:txBody>
                    <a:bodyPr/>
                    <a:lstStyle/>
                    <a:p>
                      <a:endParaRPr lang="fr-FR"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noFill/>
                  </a:tcPr>
                </a:tc>
                <a:extLst>
                  <a:ext uri="{0D108BD9-81ED-4DB2-BD59-A6C34878D82A}">
                    <a16:rowId xmlns:a16="http://schemas.microsoft.com/office/drawing/2014/main" val="10005"/>
                  </a:ext>
                </a:extLst>
              </a:tr>
            </a:tbl>
          </a:graphicData>
        </a:graphic>
      </p:graphicFrame>
      <p:pic>
        <p:nvPicPr>
          <p:cNvPr id="16" name="Image 15"/>
          <p:cNvPicPr>
            <a:picLocks noChangeAspect="1"/>
          </p:cNvPicPr>
          <p:nvPr/>
        </p:nvPicPr>
        <p:blipFill>
          <a:blip r:embed="rId3"/>
          <a:stretch>
            <a:fillRect/>
          </a:stretch>
        </p:blipFill>
        <p:spPr>
          <a:xfrm>
            <a:off x="254000" y="1231196"/>
            <a:ext cx="1207817" cy="1144407"/>
          </a:xfrm>
          <a:prstGeom prst="rect">
            <a:avLst/>
          </a:prstGeom>
        </p:spPr>
      </p:pic>
      <p:pic>
        <p:nvPicPr>
          <p:cNvPr id="17" name="Image 16"/>
          <p:cNvPicPr>
            <a:picLocks noChangeAspect="1"/>
          </p:cNvPicPr>
          <p:nvPr/>
        </p:nvPicPr>
        <p:blipFill>
          <a:blip r:embed="rId4"/>
          <a:stretch>
            <a:fillRect/>
          </a:stretch>
        </p:blipFill>
        <p:spPr>
          <a:xfrm>
            <a:off x="7785099" y="947507"/>
            <a:ext cx="1038615" cy="1428096"/>
          </a:xfrm>
          <a:prstGeom prst="rect">
            <a:avLst/>
          </a:prstGeom>
        </p:spPr>
      </p:pic>
      <p:pic>
        <p:nvPicPr>
          <p:cNvPr id="10" name="Image 9"/>
          <p:cNvPicPr>
            <a:picLocks noChangeAspect="1"/>
          </p:cNvPicPr>
          <p:nvPr/>
        </p:nvPicPr>
        <p:blipFill rotWithShape="1">
          <a:blip r:embed="rId5">
            <a:alphaModFix/>
          </a:blip>
          <a:srcRect t="10077"/>
          <a:stretch/>
        </p:blipFill>
        <p:spPr>
          <a:xfrm>
            <a:off x="7962900" y="5404078"/>
            <a:ext cx="962415" cy="969281"/>
          </a:xfrm>
          <a:prstGeom prst="rect">
            <a:avLst/>
          </a:prstGeom>
        </p:spPr>
      </p:pic>
      <p:sp>
        <p:nvSpPr>
          <p:cNvPr id="9" name="Rectangle à coins arrondis 8"/>
          <p:cNvSpPr/>
          <p:nvPr/>
        </p:nvSpPr>
        <p:spPr>
          <a:xfrm>
            <a:off x="7480300" y="6455170"/>
            <a:ext cx="1570375" cy="282555"/>
          </a:xfrm>
          <a:prstGeom prst="roundRect">
            <a:avLst/>
          </a:prstGeom>
          <a:gradFill flip="none" rotWithShape="1">
            <a:gsLst>
              <a:gs pos="0">
                <a:schemeClr val="tx2">
                  <a:lumMod val="60000"/>
                  <a:lumOff val="40000"/>
                </a:schemeClr>
              </a:gs>
              <a:gs pos="100000">
                <a:srgbClr val="FFFFFF"/>
              </a:gs>
            </a:gsLst>
            <a:lin ang="0" scaled="1"/>
            <a:tileRect/>
          </a:gradFill>
        </p:spPr>
        <p:style>
          <a:lnRef idx="1">
            <a:schemeClr val="accent1"/>
          </a:lnRef>
          <a:fillRef idx="3">
            <a:schemeClr val="accent1"/>
          </a:fillRef>
          <a:effectRef idx="2">
            <a:schemeClr val="accent1"/>
          </a:effectRef>
          <a:fontRef idx="minor">
            <a:schemeClr val="lt1"/>
          </a:fontRef>
        </p:style>
        <p:txBody>
          <a:bodyPr rtlCol="0" anchor="ctr"/>
          <a:lstStyle/>
          <a:p>
            <a:pPr algn="ctr"/>
            <a:r>
              <a:rPr lang="fr-FR" sz="1200" dirty="0">
                <a:solidFill>
                  <a:schemeClr val="tx1">
                    <a:lumMod val="75000"/>
                    <a:lumOff val="25000"/>
                  </a:schemeClr>
                </a:solidFill>
              </a:rPr>
              <a:t>D18-séance D</a:t>
            </a:r>
          </a:p>
        </p:txBody>
      </p:sp>
    </p:spTree>
    <p:extLst>
      <p:ext uri="{BB962C8B-B14F-4D97-AF65-F5344CB8AC3E}">
        <p14:creationId xmlns:p14="http://schemas.microsoft.com/office/powerpoint/2010/main" val="117999687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ZoneTexte 3"/>
          <p:cNvSpPr txBox="1"/>
          <p:nvPr/>
        </p:nvSpPr>
        <p:spPr>
          <a:xfrm>
            <a:off x="165100" y="137656"/>
            <a:ext cx="8877300" cy="6555639"/>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r>
              <a:rPr lang="fr-FR" sz="1400" dirty="0"/>
              <a:t> 6 a) Donne un titre à ses différentes images à l’aide des mots proposés dans la barre. </a:t>
            </a:r>
          </a:p>
          <a:p>
            <a:r>
              <a:rPr lang="fr-FR" sz="1400" dirty="0"/>
              <a:t> 6 b) Visionne à nouveau le bulletin météo télévisé et retrouve la structure du bulletin en numérotant les différentes                          images ci-dessous.</a:t>
            </a:r>
          </a:p>
          <a:p>
            <a:endParaRPr lang="fr-FR" sz="1400" dirty="0"/>
          </a:p>
          <a:p>
            <a:endParaRPr lang="fr-FR" sz="1400" dirty="0"/>
          </a:p>
          <a:p>
            <a:endParaRPr lang="fr-FR" sz="1400" dirty="0"/>
          </a:p>
          <a:p>
            <a:endParaRPr lang="fr-FR" sz="1400" dirty="0"/>
          </a:p>
          <a:p>
            <a:endParaRPr lang="fr-FR" sz="1400" dirty="0"/>
          </a:p>
          <a:p>
            <a:endParaRPr lang="fr-FR" sz="1400" dirty="0"/>
          </a:p>
          <a:p>
            <a:endParaRPr lang="fr-FR" sz="1400" dirty="0"/>
          </a:p>
          <a:p>
            <a:endParaRPr lang="fr-FR" sz="1400" dirty="0"/>
          </a:p>
          <a:p>
            <a:endParaRPr lang="fr-FR" sz="1400" dirty="0"/>
          </a:p>
          <a:p>
            <a:endParaRPr lang="fr-FR" sz="1400" dirty="0"/>
          </a:p>
          <a:p>
            <a:endParaRPr lang="fr-FR" sz="1400" dirty="0"/>
          </a:p>
          <a:p>
            <a:endParaRPr lang="fr-FR" sz="1400" dirty="0"/>
          </a:p>
          <a:p>
            <a:endParaRPr lang="fr-FR" sz="1400" dirty="0"/>
          </a:p>
          <a:p>
            <a:endParaRPr lang="fr-FR" sz="1400" dirty="0"/>
          </a:p>
          <a:p>
            <a:endParaRPr lang="fr-FR" sz="1400" dirty="0"/>
          </a:p>
          <a:p>
            <a:endParaRPr lang="fr-FR" sz="1400" dirty="0"/>
          </a:p>
          <a:p>
            <a:endParaRPr lang="fr-FR" sz="1400" dirty="0"/>
          </a:p>
          <a:p>
            <a:endParaRPr lang="fr-FR" sz="1400" dirty="0"/>
          </a:p>
          <a:p>
            <a:endParaRPr lang="fr-FR" sz="1400" dirty="0"/>
          </a:p>
          <a:p>
            <a:endParaRPr lang="fr-FR" sz="1400" dirty="0"/>
          </a:p>
          <a:p>
            <a:endParaRPr lang="fr-FR" sz="1400" dirty="0"/>
          </a:p>
          <a:p>
            <a:endParaRPr lang="fr-FR" sz="1400" dirty="0"/>
          </a:p>
          <a:p>
            <a:endParaRPr lang="fr-FR" sz="1400" dirty="0"/>
          </a:p>
          <a:p>
            <a:endParaRPr lang="fr-FR" sz="1400" dirty="0"/>
          </a:p>
          <a:p>
            <a:endParaRPr lang="fr-FR" sz="1400" dirty="0"/>
          </a:p>
          <a:p>
            <a:endParaRPr lang="fr-FR" sz="1400" dirty="0"/>
          </a:p>
          <a:p>
            <a:endParaRPr lang="fr-FR" sz="1400" dirty="0"/>
          </a:p>
        </p:txBody>
      </p:sp>
      <p:pic>
        <p:nvPicPr>
          <p:cNvPr id="5" name="Image 4" descr="Capture d’écran 2014-03-13 à 15.18.38.png"/>
          <p:cNvPicPr>
            <a:picLocks noChangeAspect="1"/>
          </p:cNvPicPr>
          <p:nvPr/>
        </p:nvPicPr>
        <p:blipFill rotWithShape="1">
          <a:blip r:embed="rId2">
            <a:extLst>
              <a:ext uri="{28A0092B-C50C-407E-A947-70E740481C1C}">
                <a14:useLocalDpi xmlns:a14="http://schemas.microsoft.com/office/drawing/2010/main" val="0"/>
              </a:ext>
            </a:extLst>
          </a:blip>
          <a:srcRect l="16667" t="6889" r="1389" b="6000"/>
          <a:stretch/>
        </p:blipFill>
        <p:spPr>
          <a:xfrm>
            <a:off x="3485608" y="1754819"/>
            <a:ext cx="2222501" cy="1476645"/>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6" name="Image 5" descr="Capture d’écran 2014-03-13 à 15.25.16.png"/>
          <p:cNvPicPr>
            <a:picLocks noChangeAspect="1"/>
          </p:cNvPicPr>
          <p:nvPr/>
        </p:nvPicPr>
        <p:blipFill rotWithShape="1">
          <a:blip r:embed="rId3">
            <a:extLst>
              <a:ext uri="{28A0092B-C50C-407E-A947-70E740481C1C}">
                <a14:useLocalDpi xmlns:a14="http://schemas.microsoft.com/office/drawing/2010/main" val="0"/>
              </a:ext>
            </a:extLst>
          </a:blip>
          <a:srcRect l="15556" t="23778" r="40138" b="34444"/>
          <a:stretch/>
        </p:blipFill>
        <p:spPr>
          <a:xfrm>
            <a:off x="6311752" y="4270912"/>
            <a:ext cx="2476500" cy="1459504"/>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7" name="Image 6" descr="Capture d’écran 2014-03-13 à 15.26.46.png"/>
          <p:cNvPicPr>
            <a:picLocks noChangeAspect="1"/>
          </p:cNvPicPr>
          <p:nvPr/>
        </p:nvPicPr>
        <p:blipFill rotWithShape="1">
          <a:blip r:embed="rId4">
            <a:extLst>
              <a:ext uri="{28A0092B-C50C-407E-A947-70E740481C1C}">
                <a14:useLocalDpi xmlns:a14="http://schemas.microsoft.com/office/drawing/2010/main" val="0"/>
              </a:ext>
            </a:extLst>
          </a:blip>
          <a:srcRect t="9872" b="5555"/>
          <a:stretch/>
        </p:blipFill>
        <p:spPr>
          <a:xfrm>
            <a:off x="6187924" y="1754819"/>
            <a:ext cx="2610391" cy="13798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8" name="Image 7" descr="Capture d’écran 2014-03-13 à 15.27.58.png"/>
          <p:cNvPicPr>
            <a:picLocks noChangeAspect="1"/>
          </p:cNvPicPr>
          <p:nvPr/>
        </p:nvPicPr>
        <p:blipFill rotWithShape="1">
          <a:blip r:embed="rId5">
            <a:extLst>
              <a:ext uri="{28A0092B-C50C-407E-A947-70E740481C1C}">
                <a14:useLocalDpi xmlns:a14="http://schemas.microsoft.com/office/drawing/2010/main" val="0"/>
              </a:ext>
            </a:extLst>
          </a:blip>
          <a:srcRect l="5139" t="6667" b="6223"/>
          <a:stretch/>
        </p:blipFill>
        <p:spPr>
          <a:xfrm>
            <a:off x="469899" y="1721900"/>
            <a:ext cx="2411058" cy="1383798"/>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9" name="Image 8" descr="Capture d’écran 2014-03-13 à 15.29.42.png"/>
          <p:cNvPicPr>
            <a:picLocks noChangeAspect="1"/>
          </p:cNvPicPr>
          <p:nvPr/>
        </p:nvPicPr>
        <p:blipFill rotWithShape="1">
          <a:blip r:embed="rId6">
            <a:extLst>
              <a:ext uri="{28A0092B-C50C-407E-A947-70E740481C1C}">
                <a14:useLocalDpi xmlns:a14="http://schemas.microsoft.com/office/drawing/2010/main" val="0"/>
              </a:ext>
            </a:extLst>
          </a:blip>
          <a:srcRect t="6223" b="7111"/>
          <a:stretch/>
        </p:blipFill>
        <p:spPr>
          <a:xfrm>
            <a:off x="484523" y="3946336"/>
            <a:ext cx="2396434" cy="1298068"/>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10" name="Image 9" descr="Capture d’écran 2014-03-13 à 15.30.59.png"/>
          <p:cNvPicPr>
            <a:picLocks noChangeAspect="1"/>
          </p:cNvPicPr>
          <p:nvPr/>
        </p:nvPicPr>
        <p:blipFill rotWithShape="1">
          <a:blip r:embed="rId7">
            <a:extLst>
              <a:ext uri="{28A0092B-C50C-407E-A947-70E740481C1C}">
                <a14:useLocalDpi xmlns:a14="http://schemas.microsoft.com/office/drawing/2010/main" val="0"/>
              </a:ext>
            </a:extLst>
          </a:blip>
          <a:srcRect t="6667" b="6444"/>
          <a:stretch/>
        </p:blipFill>
        <p:spPr>
          <a:xfrm>
            <a:off x="3403896" y="3943007"/>
            <a:ext cx="2396435" cy="1301397"/>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12" name="Image 11" descr="Capture d’écran 2014-03-13 à 15.34.39.png"/>
          <p:cNvPicPr>
            <a:picLocks noChangeAspect="1"/>
          </p:cNvPicPr>
          <p:nvPr/>
        </p:nvPicPr>
        <p:blipFill rotWithShape="1">
          <a:blip r:embed="rId8">
            <a:extLst>
              <a:ext uri="{28A0092B-C50C-407E-A947-70E740481C1C}">
                <a14:useLocalDpi xmlns:a14="http://schemas.microsoft.com/office/drawing/2010/main" val="0"/>
              </a:ext>
            </a:extLst>
          </a:blip>
          <a:srcRect l="10557" t="10354" r="3611" b="5556"/>
          <a:stretch/>
        </p:blipFill>
        <p:spPr>
          <a:xfrm>
            <a:off x="484523" y="5886143"/>
            <a:ext cx="1149202" cy="703664"/>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13" name="Rectangle 12"/>
          <p:cNvSpPr/>
          <p:nvPr/>
        </p:nvSpPr>
        <p:spPr>
          <a:xfrm>
            <a:off x="406399" y="876300"/>
            <a:ext cx="8455416" cy="723900"/>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fr-FR" sz="1600" b="1" dirty="0"/>
              <a:t>Générique – salutations de la présentatrice – présentation générale du temps – présentation précise du temps – les températures – les vents – l’éphéméride et les « au revoir »</a:t>
            </a:r>
          </a:p>
        </p:txBody>
      </p:sp>
      <p:sp>
        <p:nvSpPr>
          <p:cNvPr id="14" name="ZoneTexte 13"/>
          <p:cNvSpPr txBox="1"/>
          <p:nvPr/>
        </p:nvSpPr>
        <p:spPr>
          <a:xfrm>
            <a:off x="1217257" y="3198545"/>
            <a:ext cx="1663700" cy="646331"/>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r>
              <a:rPr lang="fr-FR" dirty="0"/>
              <a:t>                               </a:t>
            </a:r>
          </a:p>
          <a:p>
            <a:endParaRPr lang="fr-FR" dirty="0"/>
          </a:p>
        </p:txBody>
      </p:sp>
      <p:sp>
        <p:nvSpPr>
          <p:cNvPr id="15" name="ZoneTexte 14"/>
          <p:cNvSpPr txBox="1"/>
          <p:nvPr/>
        </p:nvSpPr>
        <p:spPr>
          <a:xfrm>
            <a:off x="469898" y="3300145"/>
            <a:ext cx="635002" cy="369332"/>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r>
              <a:rPr lang="fr-FR" dirty="0"/>
              <a:t>N°</a:t>
            </a:r>
          </a:p>
        </p:txBody>
      </p:sp>
      <p:sp>
        <p:nvSpPr>
          <p:cNvPr id="16" name="ZoneTexte 15"/>
          <p:cNvSpPr txBox="1"/>
          <p:nvPr/>
        </p:nvSpPr>
        <p:spPr>
          <a:xfrm>
            <a:off x="4151255" y="3362822"/>
            <a:ext cx="1663700" cy="369332"/>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endParaRPr lang="fr-FR" dirty="0"/>
          </a:p>
        </p:txBody>
      </p:sp>
      <p:sp>
        <p:nvSpPr>
          <p:cNvPr id="17" name="ZoneTexte 16"/>
          <p:cNvSpPr txBox="1"/>
          <p:nvPr/>
        </p:nvSpPr>
        <p:spPr>
          <a:xfrm>
            <a:off x="3403896" y="3362822"/>
            <a:ext cx="635002" cy="369332"/>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r>
              <a:rPr lang="fr-FR" dirty="0"/>
              <a:t>N°</a:t>
            </a:r>
          </a:p>
        </p:txBody>
      </p:sp>
      <p:sp>
        <p:nvSpPr>
          <p:cNvPr id="18" name="ZoneTexte 17"/>
          <p:cNvSpPr txBox="1"/>
          <p:nvPr/>
        </p:nvSpPr>
        <p:spPr>
          <a:xfrm>
            <a:off x="6909883" y="3298499"/>
            <a:ext cx="2043616" cy="646331"/>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r>
              <a:rPr lang="fr-FR" dirty="0"/>
              <a:t>                                       </a:t>
            </a:r>
          </a:p>
          <a:p>
            <a:endParaRPr lang="fr-FR" dirty="0"/>
          </a:p>
        </p:txBody>
      </p:sp>
      <p:sp>
        <p:nvSpPr>
          <p:cNvPr id="19" name="ZoneTexte 18"/>
          <p:cNvSpPr txBox="1"/>
          <p:nvPr/>
        </p:nvSpPr>
        <p:spPr>
          <a:xfrm>
            <a:off x="6187924" y="3311199"/>
            <a:ext cx="619276" cy="369332"/>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r>
              <a:rPr lang="fr-FR" dirty="0"/>
              <a:t>N°</a:t>
            </a:r>
          </a:p>
        </p:txBody>
      </p:sp>
      <p:sp>
        <p:nvSpPr>
          <p:cNvPr id="20" name="ZoneTexte 19"/>
          <p:cNvSpPr txBox="1"/>
          <p:nvPr/>
        </p:nvSpPr>
        <p:spPr>
          <a:xfrm>
            <a:off x="1217257" y="5355249"/>
            <a:ext cx="1945042" cy="445533"/>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endParaRPr lang="fr-FR" dirty="0"/>
          </a:p>
        </p:txBody>
      </p:sp>
      <p:sp>
        <p:nvSpPr>
          <p:cNvPr id="21" name="ZoneTexte 20"/>
          <p:cNvSpPr txBox="1"/>
          <p:nvPr/>
        </p:nvSpPr>
        <p:spPr>
          <a:xfrm>
            <a:off x="469898" y="5385870"/>
            <a:ext cx="635002" cy="369332"/>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r>
              <a:rPr lang="fr-FR" dirty="0"/>
              <a:t>N°</a:t>
            </a:r>
          </a:p>
        </p:txBody>
      </p:sp>
      <p:sp>
        <p:nvSpPr>
          <p:cNvPr id="22" name="ZoneTexte 21"/>
          <p:cNvSpPr txBox="1"/>
          <p:nvPr/>
        </p:nvSpPr>
        <p:spPr>
          <a:xfrm>
            <a:off x="4151255" y="5385870"/>
            <a:ext cx="1663700" cy="369332"/>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endParaRPr lang="fr-FR" dirty="0"/>
          </a:p>
        </p:txBody>
      </p:sp>
      <p:sp>
        <p:nvSpPr>
          <p:cNvPr id="23" name="ZoneTexte 22"/>
          <p:cNvSpPr txBox="1"/>
          <p:nvPr/>
        </p:nvSpPr>
        <p:spPr>
          <a:xfrm>
            <a:off x="3403896" y="5385870"/>
            <a:ext cx="635002" cy="369332"/>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r>
              <a:rPr lang="fr-FR" dirty="0"/>
              <a:t>N°</a:t>
            </a:r>
          </a:p>
        </p:txBody>
      </p:sp>
      <p:sp>
        <p:nvSpPr>
          <p:cNvPr id="24" name="ZoneTexte 23"/>
          <p:cNvSpPr txBox="1"/>
          <p:nvPr/>
        </p:nvSpPr>
        <p:spPr>
          <a:xfrm>
            <a:off x="7096940" y="5844543"/>
            <a:ext cx="1856560" cy="505458"/>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endParaRPr lang="fr-FR" dirty="0"/>
          </a:p>
        </p:txBody>
      </p:sp>
      <p:sp>
        <p:nvSpPr>
          <p:cNvPr id="25" name="ZoneTexte 24"/>
          <p:cNvSpPr txBox="1"/>
          <p:nvPr/>
        </p:nvSpPr>
        <p:spPr>
          <a:xfrm>
            <a:off x="6299051" y="5844543"/>
            <a:ext cx="644431" cy="369332"/>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r>
              <a:rPr lang="fr-FR" dirty="0"/>
              <a:t>N°</a:t>
            </a:r>
          </a:p>
        </p:txBody>
      </p:sp>
      <p:sp>
        <p:nvSpPr>
          <p:cNvPr id="26" name="ZoneTexte 25"/>
          <p:cNvSpPr txBox="1"/>
          <p:nvPr/>
        </p:nvSpPr>
        <p:spPr>
          <a:xfrm>
            <a:off x="2487554" y="6093475"/>
            <a:ext cx="2986146" cy="369332"/>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endParaRPr lang="fr-FR" dirty="0"/>
          </a:p>
        </p:txBody>
      </p:sp>
      <p:sp>
        <p:nvSpPr>
          <p:cNvPr id="27" name="ZoneTexte 26"/>
          <p:cNvSpPr txBox="1"/>
          <p:nvPr/>
        </p:nvSpPr>
        <p:spPr>
          <a:xfrm>
            <a:off x="1740196" y="6093475"/>
            <a:ext cx="635002" cy="369332"/>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r>
              <a:rPr lang="fr-FR" dirty="0"/>
              <a:t>N°</a:t>
            </a:r>
          </a:p>
        </p:txBody>
      </p:sp>
      <p:sp>
        <p:nvSpPr>
          <p:cNvPr id="28" name="Rectangle à coins arrondis 27"/>
          <p:cNvSpPr/>
          <p:nvPr/>
        </p:nvSpPr>
        <p:spPr>
          <a:xfrm>
            <a:off x="7573625" y="6448529"/>
            <a:ext cx="1570375" cy="282555"/>
          </a:xfrm>
          <a:prstGeom prst="roundRect">
            <a:avLst/>
          </a:prstGeom>
          <a:gradFill flip="none" rotWithShape="1">
            <a:gsLst>
              <a:gs pos="0">
                <a:schemeClr val="tx2">
                  <a:lumMod val="60000"/>
                  <a:lumOff val="40000"/>
                </a:schemeClr>
              </a:gs>
              <a:gs pos="100000">
                <a:srgbClr val="FFFFFF"/>
              </a:gs>
            </a:gsLst>
            <a:lin ang="0" scaled="1"/>
            <a:tileRect/>
          </a:gradFill>
        </p:spPr>
        <p:style>
          <a:lnRef idx="1">
            <a:schemeClr val="accent1"/>
          </a:lnRef>
          <a:fillRef idx="3">
            <a:schemeClr val="accent1"/>
          </a:fillRef>
          <a:effectRef idx="2">
            <a:schemeClr val="accent1"/>
          </a:effectRef>
          <a:fontRef idx="minor">
            <a:schemeClr val="lt1"/>
          </a:fontRef>
        </p:style>
        <p:txBody>
          <a:bodyPr rtlCol="0" anchor="ctr"/>
          <a:lstStyle/>
          <a:p>
            <a:pPr algn="ctr"/>
            <a:r>
              <a:rPr lang="fr-FR" sz="1200" dirty="0">
                <a:solidFill>
                  <a:schemeClr val="tx1">
                    <a:lumMod val="75000"/>
                    <a:lumOff val="25000"/>
                  </a:schemeClr>
                </a:solidFill>
              </a:rPr>
              <a:t>D19-séance D</a:t>
            </a:r>
          </a:p>
        </p:txBody>
      </p:sp>
    </p:spTree>
    <p:extLst>
      <p:ext uri="{BB962C8B-B14F-4D97-AF65-F5344CB8AC3E}">
        <p14:creationId xmlns:p14="http://schemas.microsoft.com/office/powerpoint/2010/main" val="237406019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age 5" descr="Capture d’écran 2014-02-20 à 15.00.40.png"/>
          <p:cNvPicPr>
            <a:picLocks noChangeAspect="1"/>
          </p:cNvPicPr>
          <p:nvPr/>
        </p:nvPicPr>
        <p:blipFill rotWithShape="1">
          <a:blip r:embed="rId2">
            <a:extLst>
              <a:ext uri="{28A0092B-C50C-407E-A947-70E740481C1C}">
                <a14:useLocalDpi xmlns:a14="http://schemas.microsoft.com/office/drawing/2010/main" val="0"/>
              </a:ext>
            </a:extLst>
          </a:blip>
          <a:srcRect l="15972" t="24667" r="35278" b="34444"/>
          <a:stretch/>
        </p:blipFill>
        <p:spPr>
          <a:xfrm>
            <a:off x="558800" y="1155700"/>
            <a:ext cx="7994788" cy="4191000"/>
          </a:xfrm>
          <a:prstGeom prst="rect">
            <a:avLst/>
          </a:prstGeom>
        </p:spPr>
      </p:pic>
      <p:sp>
        <p:nvSpPr>
          <p:cNvPr id="3" name="Rectangle à coins arrondis 2"/>
          <p:cNvSpPr/>
          <p:nvPr/>
        </p:nvSpPr>
        <p:spPr>
          <a:xfrm>
            <a:off x="7391400" y="6249278"/>
            <a:ext cx="1570375" cy="282555"/>
          </a:xfrm>
          <a:prstGeom prst="roundRect">
            <a:avLst/>
          </a:prstGeom>
          <a:gradFill flip="none" rotWithShape="1">
            <a:gsLst>
              <a:gs pos="0">
                <a:schemeClr val="tx2">
                  <a:lumMod val="60000"/>
                  <a:lumOff val="40000"/>
                </a:schemeClr>
              </a:gs>
              <a:gs pos="100000">
                <a:srgbClr val="FFFFFF"/>
              </a:gs>
            </a:gsLst>
            <a:lin ang="0" scaled="1"/>
            <a:tileRect/>
          </a:gradFill>
        </p:spPr>
        <p:style>
          <a:lnRef idx="1">
            <a:schemeClr val="accent1"/>
          </a:lnRef>
          <a:fillRef idx="3">
            <a:schemeClr val="accent1"/>
          </a:fillRef>
          <a:effectRef idx="2">
            <a:schemeClr val="accent1"/>
          </a:effectRef>
          <a:fontRef idx="minor">
            <a:schemeClr val="lt1"/>
          </a:fontRef>
        </p:style>
        <p:txBody>
          <a:bodyPr rtlCol="0" anchor="ctr"/>
          <a:lstStyle/>
          <a:p>
            <a:pPr algn="ctr"/>
            <a:r>
              <a:rPr lang="fr-FR" sz="1200" dirty="0">
                <a:solidFill>
                  <a:schemeClr val="tx1">
                    <a:lumMod val="75000"/>
                    <a:lumOff val="25000"/>
                  </a:schemeClr>
                </a:solidFill>
              </a:rPr>
              <a:t>D2- séance A</a:t>
            </a:r>
          </a:p>
        </p:txBody>
      </p:sp>
    </p:spTree>
    <p:extLst>
      <p:ext uri="{BB962C8B-B14F-4D97-AF65-F5344CB8AC3E}">
        <p14:creationId xmlns:p14="http://schemas.microsoft.com/office/powerpoint/2010/main" val="299831133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ctrTitle"/>
          </p:nvPr>
        </p:nvSpPr>
        <p:spPr>
          <a:xfrm>
            <a:off x="254000" y="92117"/>
            <a:ext cx="8671315" cy="784183"/>
          </a:xfrm>
          <a:ln>
            <a:solidFill>
              <a:schemeClr val="tx1"/>
            </a:solidFill>
          </a:ln>
        </p:spPr>
        <p:style>
          <a:lnRef idx="2">
            <a:schemeClr val="dk1"/>
          </a:lnRef>
          <a:fillRef idx="1">
            <a:schemeClr val="lt1"/>
          </a:fillRef>
          <a:effectRef idx="0">
            <a:schemeClr val="dk1"/>
          </a:effectRef>
          <a:fontRef idx="minor">
            <a:schemeClr val="dk1"/>
          </a:fontRef>
        </p:style>
        <p:txBody>
          <a:bodyPr>
            <a:normAutofit/>
          </a:bodyPr>
          <a:lstStyle/>
          <a:p>
            <a:r>
              <a:rPr lang="fr-FR" sz="1400" dirty="0">
                <a:solidFill>
                  <a:srgbClr val="FF0000"/>
                </a:solidFill>
              </a:rPr>
              <a:t>CORRIGE FICHE STRUCTURE DIAPO 17</a:t>
            </a:r>
            <a:r>
              <a:rPr lang="fr-FR" sz="1400" dirty="0"/>
              <a:t>							Séquence orale «  </a:t>
            </a:r>
            <a:r>
              <a:rPr lang="fr-FR" sz="1400" b="1" i="1" dirty="0"/>
              <a:t>La météo »</a:t>
            </a:r>
            <a:br>
              <a:rPr lang="fr-FR" sz="1400" b="1" i="1" dirty="0"/>
            </a:br>
            <a:br>
              <a:rPr lang="fr-FR" sz="1400" b="1" i="1" dirty="0"/>
            </a:br>
            <a:r>
              <a:rPr lang="fr-FR" sz="1400" b="1" i="1" u="sng" dirty="0"/>
              <a:t>J’analyse la structure  et le contenu  d’un bulletin météo</a:t>
            </a:r>
            <a:endParaRPr lang="fr-FR" sz="1400" u="sng" dirty="0"/>
          </a:p>
        </p:txBody>
      </p:sp>
      <p:sp>
        <p:nvSpPr>
          <p:cNvPr id="3" name="ZoneTexte 2"/>
          <p:cNvSpPr txBox="1"/>
          <p:nvPr/>
        </p:nvSpPr>
        <p:spPr>
          <a:xfrm>
            <a:off x="254000" y="1008390"/>
            <a:ext cx="8671315" cy="2677656"/>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pPr marL="342900" indent="-342900">
              <a:buAutoNum type="arabicPeriod"/>
            </a:pPr>
            <a:r>
              <a:rPr lang="fr-FR" sz="1400" dirty="0"/>
              <a:t>Quelles différences as-tu perçues entre la version télévisée et la version radiophonique (au moins 3)?:</a:t>
            </a:r>
          </a:p>
          <a:p>
            <a:pPr marL="342900" indent="-342900">
              <a:buAutoNum type="arabicPeriod"/>
            </a:pPr>
            <a:endParaRPr lang="fr-FR" sz="1400" dirty="0"/>
          </a:p>
          <a:p>
            <a:pPr marL="342900" indent="-342900">
              <a:buAutoNum type="arabicPeriod"/>
            </a:pPr>
            <a:endParaRPr lang="fr-FR" sz="1400" dirty="0"/>
          </a:p>
          <a:p>
            <a:pPr marL="342900" indent="-342900">
              <a:buAutoNum type="arabicPeriod"/>
            </a:pPr>
            <a:endParaRPr lang="fr-FR" sz="1400" dirty="0"/>
          </a:p>
          <a:p>
            <a:endParaRPr lang="fr-FR" sz="1400" dirty="0"/>
          </a:p>
          <a:p>
            <a:endParaRPr lang="fr-FR" sz="1400" dirty="0"/>
          </a:p>
          <a:p>
            <a:endParaRPr lang="fr-FR" sz="1400" dirty="0"/>
          </a:p>
          <a:p>
            <a:endParaRPr lang="fr-FR" sz="1400" dirty="0"/>
          </a:p>
          <a:p>
            <a:endParaRPr lang="fr-FR" sz="1400" dirty="0"/>
          </a:p>
          <a:p>
            <a:endParaRPr lang="fr-FR" sz="1400" dirty="0"/>
          </a:p>
          <a:p>
            <a:endParaRPr lang="fr-FR" sz="1400" dirty="0"/>
          </a:p>
          <a:p>
            <a:endParaRPr lang="fr-FR" sz="1400" dirty="0"/>
          </a:p>
        </p:txBody>
      </p:sp>
      <p:sp>
        <p:nvSpPr>
          <p:cNvPr id="9" name="ZoneTexte 8"/>
          <p:cNvSpPr txBox="1"/>
          <p:nvPr/>
        </p:nvSpPr>
        <p:spPr>
          <a:xfrm>
            <a:off x="254000" y="5231725"/>
            <a:ext cx="8671315" cy="1384995"/>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r>
              <a:rPr lang="fr-FR" sz="1400" dirty="0"/>
              <a:t>3. </a:t>
            </a:r>
            <a:r>
              <a:rPr lang="fr-FR" sz="1400" b="1" dirty="0"/>
              <a:t>Quelle</a:t>
            </a:r>
            <a:r>
              <a:rPr lang="fr-FR" sz="1400" dirty="0"/>
              <a:t> est, pour toi, la version la mieux adaptée pour comprendre et </a:t>
            </a:r>
            <a:r>
              <a:rPr lang="fr-FR" sz="1400" b="1" dirty="0"/>
              <a:t>pourquoi</a:t>
            </a:r>
            <a:r>
              <a:rPr lang="fr-FR" sz="1400" dirty="0"/>
              <a:t> ?: </a:t>
            </a:r>
          </a:p>
          <a:p>
            <a:endParaRPr lang="fr-FR" sz="1400" dirty="0"/>
          </a:p>
          <a:p>
            <a:pPr algn="ctr"/>
            <a:r>
              <a:rPr lang="fr-FR" sz="1400" dirty="0">
                <a:solidFill>
                  <a:srgbClr val="FF0000"/>
                </a:solidFill>
              </a:rPr>
              <a:t>A choix </a:t>
            </a:r>
          </a:p>
          <a:p>
            <a:pPr algn="ctr"/>
            <a:endParaRPr lang="fr-FR" sz="1400" dirty="0">
              <a:solidFill>
                <a:srgbClr val="FF0000"/>
              </a:solidFill>
            </a:endParaRPr>
          </a:p>
          <a:p>
            <a:pPr algn="ctr"/>
            <a:endParaRPr lang="fr-FR" sz="1400" dirty="0">
              <a:solidFill>
                <a:srgbClr val="FF0000"/>
              </a:solidFill>
            </a:endParaRPr>
          </a:p>
          <a:p>
            <a:r>
              <a:rPr lang="fr-FR" sz="1400" dirty="0"/>
              <a:t>    </a:t>
            </a:r>
          </a:p>
        </p:txBody>
      </p:sp>
      <p:pic>
        <p:nvPicPr>
          <p:cNvPr id="10" name="Image 9"/>
          <p:cNvPicPr>
            <a:picLocks noChangeAspect="1"/>
          </p:cNvPicPr>
          <p:nvPr/>
        </p:nvPicPr>
        <p:blipFill rotWithShape="1">
          <a:blip r:embed="rId2">
            <a:alphaModFix/>
          </a:blip>
          <a:srcRect t="10077"/>
          <a:stretch/>
        </p:blipFill>
        <p:spPr>
          <a:xfrm>
            <a:off x="7873999" y="5573951"/>
            <a:ext cx="962415" cy="969281"/>
          </a:xfrm>
          <a:prstGeom prst="rect">
            <a:avLst/>
          </a:prstGeom>
        </p:spPr>
      </p:pic>
      <p:pic>
        <p:nvPicPr>
          <p:cNvPr id="13" name="Image 12"/>
          <p:cNvPicPr>
            <a:picLocks noChangeAspect="1"/>
          </p:cNvPicPr>
          <p:nvPr/>
        </p:nvPicPr>
        <p:blipFill>
          <a:blip r:embed="rId3"/>
          <a:stretch>
            <a:fillRect/>
          </a:stretch>
        </p:blipFill>
        <p:spPr>
          <a:xfrm>
            <a:off x="4364866" y="145651"/>
            <a:ext cx="486534" cy="464897"/>
          </a:xfrm>
          <a:prstGeom prst="rect">
            <a:avLst/>
          </a:prstGeom>
        </p:spPr>
      </p:pic>
      <p:sp>
        <p:nvSpPr>
          <p:cNvPr id="14" name="ZoneTexte 13"/>
          <p:cNvSpPr txBox="1"/>
          <p:nvPr/>
        </p:nvSpPr>
        <p:spPr>
          <a:xfrm>
            <a:off x="254000" y="3820656"/>
            <a:ext cx="8671315" cy="1292661"/>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r>
              <a:rPr lang="fr-FR" sz="1400" dirty="0"/>
              <a:t>2. Quels points communs as-tu perçus entre la version télévisée et la version radiophonique (au moins 3)?:</a:t>
            </a:r>
          </a:p>
          <a:p>
            <a:endParaRPr lang="fr-FR" sz="800" dirty="0"/>
          </a:p>
          <a:p>
            <a:pPr marL="285750" indent="-285750" algn="ctr">
              <a:buFont typeface="Arial"/>
              <a:buChar char="•"/>
            </a:pPr>
            <a:r>
              <a:rPr lang="fr-FR" sz="1400" dirty="0">
                <a:solidFill>
                  <a:srgbClr val="FF0000"/>
                </a:solidFill>
              </a:rPr>
              <a:t>Dans les deux situations, les présentatrices parlent: du temps, de la température et des vents.</a:t>
            </a:r>
          </a:p>
          <a:p>
            <a:pPr marL="285750" indent="-285750" algn="ctr">
              <a:buFont typeface="Arial"/>
              <a:buChar char="•"/>
            </a:pPr>
            <a:r>
              <a:rPr lang="fr-FR" sz="1400" dirty="0">
                <a:solidFill>
                  <a:srgbClr val="FF0000"/>
                </a:solidFill>
              </a:rPr>
              <a:t>Elles présentent le temps dans l’ordre chronologique.</a:t>
            </a:r>
          </a:p>
          <a:p>
            <a:pPr marL="285750" indent="-285750" algn="ctr">
              <a:buFont typeface="Arial"/>
              <a:buChar char="•"/>
            </a:pPr>
            <a:r>
              <a:rPr lang="fr-FR" sz="1400" dirty="0">
                <a:solidFill>
                  <a:srgbClr val="FF0000"/>
                </a:solidFill>
              </a:rPr>
              <a:t>Elles utilisent les mêmes termes météorologiques.</a:t>
            </a:r>
          </a:p>
          <a:p>
            <a:pPr marL="285750" indent="-285750" algn="ctr">
              <a:buFont typeface="Arial"/>
              <a:buChar char="•"/>
            </a:pPr>
            <a:r>
              <a:rPr lang="fr-FR" sz="1400" dirty="0">
                <a:solidFill>
                  <a:srgbClr val="FF0000"/>
                </a:solidFill>
              </a:rPr>
              <a:t>…</a:t>
            </a:r>
          </a:p>
        </p:txBody>
      </p:sp>
      <p:graphicFrame>
        <p:nvGraphicFramePr>
          <p:cNvPr id="15" name="Tableau 14"/>
          <p:cNvGraphicFramePr>
            <a:graphicFrameLocks noGrp="1"/>
          </p:cNvGraphicFramePr>
          <p:nvPr>
            <p:extLst>
              <p:ext uri="{D42A27DB-BD31-4B8C-83A1-F6EECF244321}">
                <p14:modId xmlns:p14="http://schemas.microsoft.com/office/powerpoint/2010/main" val="2621155834"/>
              </p:ext>
            </p:extLst>
          </p:nvPr>
        </p:nvGraphicFramePr>
        <p:xfrm>
          <a:off x="1790700" y="1346200"/>
          <a:ext cx="5803900" cy="2194560"/>
        </p:xfrm>
        <a:graphic>
          <a:graphicData uri="http://schemas.openxmlformats.org/drawingml/2006/table">
            <a:tbl>
              <a:tblPr firstRow="1" bandRow="1">
                <a:tableStyleId>{5C22544A-7EE6-4342-B048-85BDC9FD1C3A}</a:tableStyleId>
              </a:tblPr>
              <a:tblGrid>
                <a:gridCol w="2901950">
                  <a:extLst>
                    <a:ext uri="{9D8B030D-6E8A-4147-A177-3AD203B41FA5}">
                      <a16:colId xmlns:a16="http://schemas.microsoft.com/office/drawing/2014/main" val="20000"/>
                    </a:ext>
                  </a:extLst>
                </a:gridCol>
                <a:gridCol w="2901950">
                  <a:extLst>
                    <a:ext uri="{9D8B030D-6E8A-4147-A177-3AD203B41FA5}">
                      <a16:colId xmlns:a16="http://schemas.microsoft.com/office/drawing/2014/main" val="20001"/>
                    </a:ext>
                  </a:extLst>
                </a:gridCol>
              </a:tblGrid>
              <a:tr h="328083">
                <a:tc>
                  <a:txBody>
                    <a:bodyPr/>
                    <a:lstStyle/>
                    <a:p>
                      <a:pPr algn="ctr"/>
                      <a:r>
                        <a:rPr lang="fr-FR" dirty="0"/>
                        <a:t>A la radio</a:t>
                      </a: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chemeClr val="bg1">
                        <a:lumMod val="75000"/>
                      </a:schemeClr>
                    </a:solidFill>
                  </a:tcPr>
                </a:tc>
                <a:tc>
                  <a:txBody>
                    <a:bodyPr/>
                    <a:lstStyle/>
                    <a:p>
                      <a:pPr algn="ctr"/>
                      <a:r>
                        <a:rPr lang="fr-FR" dirty="0"/>
                        <a:t>A la télévision </a:t>
                      </a: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chemeClr val="bg1">
                        <a:lumMod val="75000"/>
                      </a:schemeClr>
                    </a:solidFill>
                  </a:tcPr>
                </a:tc>
                <a:extLst>
                  <a:ext uri="{0D108BD9-81ED-4DB2-BD59-A6C34878D82A}">
                    <a16:rowId xmlns:a16="http://schemas.microsoft.com/office/drawing/2014/main" val="10000"/>
                  </a:ext>
                </a:extLst>
              </a:tr>
              <a:tr h="328083">
                <a:tc>
                  <a:txBody>
                    <a:bodyPr/>
                    <a:lstStyle/>
                    <a:p>
                      <a:pPr algn="ctr"/>
                      <a:r>
                        <a:rPr lang="fr-FR" dirty="0">
                          <a:solidFill>
                            <a:srgbClr val="FF0000"/>
                          </a:solidFill>
                        </a:rPr>
                        <a:t>la rapidité</a:t>
                      </a: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noFill/>
                  </a:tcPr>
                </a:tc>
                <a:tc>
                  <a:txBody>
                    <a:bodyPr/>
                    <a:lstStyle/>
                    <a:p>
                      <a:pPr algn="ctr"/>
                      <a:r>
                        <a:rPr lang="fr-FR" dirty="0">
                          <a:solidFill>
                            <a:srgbClr val="FF0000"/>
                          </a:solidFill>
                        </a:rPr>
                        <a:t>le soutien visuel</a:t>
                      </a: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noFill/>
                  </a:tcPr>
                </a:tc>
                <a:extLst>
                  <a:ext uri="{0D108BD9-81ED-4DB2-BD59-A6C34878D82A}">
                    <a16:rowId xmlns:a16="http://schemas.microsoft.com/office/drawing/2014/main" val="10001"/>
                  </a:ext>
                </a:extLst>
              </a:tr>
              <a:tr h="328083">
                <a:tc>
                  <a:txBody>
                    <a:bodyPr/>
                    <a:lstStyle/>
                    <a:p>
                      <a:pPr algn="ctr"/>
                      <a:r>
                        <a:rPr lang="fr-FR" dirty="0">
                          <a:solidFill>
                            <a:srgbClr val="FF0000"/>
                          </a:solidFill>
                        </a:rPr>
                        <a:t>pas de soutien visuel</a:t>
                      </a: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noFill/>
                  </a:tcPr>
                </a:tc>
                <a:tc>
                  <a:txBody>
                    <a:bodyPr/>
                    <a:lstStyle/>
                    <a:p>
                      <a:pPr algn="ctr"/>
                      <a:r>
                        <a:rPr lang="fr-FR" sz="1400" dirty="0">
                          <a:solidFill>
                            <a:srgbClr val="FF0000"/>
                          </a:solidFill>
                        </a:rPr>
                        <a:t>Les</a:t>
                      </a:r>
                      <a:r>
                        <a:rPr lang="fr-FR" sz="1400" baseline="0" dirty="0">
                          <a:solidFill>
                            <a:srgbClr val="FF0000"/>
                          </a:solidFill>
                        </a:rPr>
                        <a:t> salutations de la présentatrice</a:t>
                      </a:r>
                      <a:endParaRPr lang="fr-FR" sz="1400" dirty="0">
                        <a:solidFill>
                          <a:srgbClr val="FF0000"/>
                        </a:solidFill>
                      </a:endParaRP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noFill/>
                  </a:tcPr>
                </a:tc>
                <a:extLst>
                  <a:ext uri="{0D108BD9-81ED-4DB2-BD59-A6C34878D82A}">
                    <a16:rowId xmlns:a16="http://schemas.microsoft.com/office/drawing/2014/main" val="10002"/>
                  </a:ext>
                </a:extLst>
              </a:tr>
              <a:tr h="328083">
                <a:tc>
                  <a:txBody>
                    <a:bodyPr/>
                    <a:lstStyle/>
                    <a:p>
                      <a:pPr algn="ctr"/>
                      <a:r>
                        <a:rPr lang="fr-FR" dirty="0">
                          <a:solidFill>
                            <a:srgbClr val="FF0000"/>
                          </a:solidFill>
                        </a:rPr>
                        <a:t>absence</a:t>
                      </a:r>
                      <a:r>
                        <a:rPr lang="fr-FR" baseline="0" dirty="0">
                          <a:solidFill>
                            <a:srgbClr val="FF0000"/>
                          </a:solidFill>
                        </a:rPr>
                        <a:t> </a:t>
                      </a:r>
                      <a:r>
                        <a:rPr lang="fr-FR" dirty="0">
                          <a:solidFill>
                            <a:srgbClr val="FF0000"/>
                          </a:solidFill>
                        </a:rPr>
                        <a:t>d’éphéméride</a:t>
                      </a: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noFill/>
                  </a:tcPr>
                </a:tc>
                <a:tc>
                  <a:txBody>
                    <a:bodyPr/>
                    <a:lstStyle/>
                    <a:p>
                      <a:pPr algn="ctr"/>
                      <a:r>
                        <a:rPr lang="fr-FR" dirty="0">
                          <a:solidFill>
                            <a:srgbClr val="FF0000"/>
                          </a:solidFill>
                        </a:rPr>
                        <a:t>éphéméride</a:t>
                      </a: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noFill/>
                  </a:tcPr>
                </a:tc>
                <a:extLst>
                  <a:ext uri="{0D108BD9-81ED-4DB2-BD59-A6C34878D82A}">
                    <a16:rowId xmlns:a16="http://schemas.microsoft.com/office/drawing/2014/main" val="10003"/>
                  </a:ext>
                </a:extLst>
              </a:tr>
              <a:tr h="328083">
                <a:tc>
                  <a:txBody>
                    <a:bodyPr/>
                    <a:lstStyle/>
                    <a:p>
                      <a:pPr algn="ctr"/>
                      <a:r>
                        <a:rPr lang="fr-FR" dirty="0">
                          <a:solidFill>
                            <a:srgbClr val="FF0000"/>
                          </a:solidFill>
                        </a:rPr>
                        <a:t>météo</a:t>
                      </a:r>
                      <a:r>
                        <a:rPr lang="fr-FR" baseline="0" dirty="0">
                          <a:solidFill>
                            <a:srgbClr val="FF0000"/>
                          </a:solidFill>
                        </a:rPr>
                        <a:t> </a:t>
                      </a:r>
                      <a:r>
                        <a:rPr lang="fr-FR" dirty="0">
                          <a:solidFill>
                            <a:srgbClr val="FF0000"/>
                          </a:solidFill>
                        </a:rPr>
                        <a:t>moins détaillée</a:t>
                      </a: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noFill/>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fr-FR" dirty="0">
                          <a:solidFill>
                            <a:srgbClr val="FF0000"/>
                          </a:solidFill>
                        </a:rPr>
                        <a:t>météo</a:t>
                      </a:r>
                      <a:r>
                        <a:rPr lang="fr-FR" baseline="0" dirty="0">
                          <a:solidFill>
                            <a:srgbClr val="FF0000"/>
                          </a:solidFill>
                        </a:rPr>
                        <a:t> </a:t>
                      </a:r>
                      <a:r>
                        <a:rPr lang="fr-FR" dirty="0">
                          <a:solidFill>
                            <a:srgbClr val="FF0000"/>
                          </a:solidFill>
                        </a:rPr>
                        <a:t>plus détaillée</a:t>
                      </a: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noFill/>
                  </a:tcPr>
                </a:tc>
                <a:extLst>
                  <a:ext uri="{0D108BD9-81ED-4DB2-BD59-A6C34878D82A}">
                    <a16:rowId xmlns:a16="http://schemas.microsoft.com/office/drawing/2014/main" val="10004"/>
                  </a:ext>
                </a:extLst>
              </a:tr>
              <a:tr h="328083">
                <a:tc>
                  <a:txBody>
                    <a:bodyPr/>
                    <a:lstStyle/>
                    <a:p>
                      <a:pPr algn="ctr"/>
                      <a:r>
                        <a:rPr lang="fr-FR" dirty="0">
                          <a:solidFill>
                            <a:srgbClr val="FF0000"/>
                          </a:solidFill>
                        </a:rPr>
                        <a:t>…</a:t>
                      </a: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noFill/>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fr-FR" sz="1400" dirty="0">
                          <a:solidFill>
                            <a:srgbClr val="FF0000"/>
                          </a:solidFill>
                        </a:rPr>
                        <a:t>La</a:t>
                      </a:r>
                      <a:r>
                        <a:rPr lang="fr-FR" sz="1400" baseline="0" dirty="0">
                          <a:solidFill>
                            <a:srgbClr val="FF0000"/>
                          </a:solidFill>
                        </a:rPr>
                        <a:t> gestuelle de la présentatrice …</a:t>
                      </a:r>
                      <a:endParaRPr lang="fr-FR" sz="1400" dirty="0">
                        <a:solidFill>
                          <a:srgbClr val="FF0000"/>
                        </a:solidFill>
                      </a:endParaRP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noFill/>
                  </a:tcPr>
                </a:tc>
                <a:extLst>
                  <a:ext uri="{0D108BD9-81ED-4DB2-BD59-A6C34878D82A}">
                    <a16:rowId xmlns:a16="http://schemas.microsoft.com/office/drawing/2014/main" val="10005"/>
                  </a:ext>
                </a:extLst>
              </a:tr>
            </a:tbl>
          </a:graphicData>
        </a:graphic>
      </p:graphicFrame>
      <p:pic>
        <p:nvPicPr>
          <p:cNvPr id="16" name="Image 15"/>
          <p:cNvPicPr>
            <a:picLocks noChangeAspect="1"/>
          </p:cNvPicPr>
          <p:nvPr/>
        </p:nvPicPr>
        <p:blipFill>
          <a:blip r:embed="rId4"/>
          <a:stretch>
            <a:fillRect/>
          </a:stretch>
        </p:blipFill>
        <p:spPr>
          <a:xfrm>
            <a:off x="254000" y="1650296"/>
            <a:ext cx="1207817" cy="1144407"/>
          </a:xfrm>
          <a:prstGeom prst="rect">
            <a:avLst/>
          </a:prstGeom>
        </p:spPr>
      </p:pic>
      <p:pic>
        <p:nvPicPr>
          <p:cNvPr id="17" name="Image 16"/>
          <p:cNvPicPr>
            <a:picLocks noChangeAspect="1"/>
          </p:cNvPicPr>
          <p:nvPr/>
        </p:nvPicPr>
        <p:blipFill>
          <a:blip r:embed="rId5"/>
          <a:stretch>
            <a:fillRect/>
          </a:stretch>
        </p:blipFill>
        <p:spPr>
          <a:xfrm>
            <a:off x="7785099" y="1366607"/>
            <a:ext cx="1038615" cy="1428096"/>
          </a:xfrm>
          <a:prstGeom prst="rect">
            <a:avLst/>
          </a:prstGeom>
        </p:spPr>
      </p:pic>
      <p:sp>
        <p:nvSpPr>
          <p:cNvPr id="11" name="Rectangle à coins arrondis 10"/>
          <p:cNvSpPr/>
          <p:nvPr/>
        </p:nvSpPr>
        <p:spPr>
          <a:xfrm>
            <a:off x="6214724" y="6342911"/>
            <a:ext cx="1570375" cy="282555"/>
          </a:xfrm>
          <a:prstGeom prst="roundRect">
            <a:avLst/>
          </a:prstGeom>
          <a:gradFill flip="none" rotWithShape="1">
            <a:gsLst>
              <a:gs pos="0">
                <a:schemeClr val="tx2">
                  <a:lumMod val="60000"/>
                  <a:lumOff val="40000"/>
                </a:schemeClr>
              </a:gs>
              <a:gs pos="100000">
                <a:srgbClr val="FFFFFF"/>
              </a:gs>
            </a:gsLst>
            <a:lin ang="0" scaled="1"/>
            <a:tileRect/>
          </a:gradFill>
        </p:spPr>
        <p:style>
          <a:lnRef idx="1">
            <a:schemeClr val="accent1"/>
          </a:lnRef>
          <a:fillRef idx="3">
            <a:schemeClr val="accent1"/>
          </a:fillRef>
          <a:effectRef idx="2">
            <a:schemeClr val="accent1"/>
          </a:effectRef>
          <a:fontRef idx="minor">
            <a:schemeClr val="lt1"/>
          </a:fontRef>
        </p:style>
        <p:txBody>
          <a:bodyPr rtlCol="0" anchor="ctr"/>
          <a:lstStyle/>
          <a:p>
            <a:pPr algn="ctr"/>
            <a:r>
              <a:rPr lang="fr-FR" sz="1200" dirty="0">
                <a:solidFill>
                  <a:schemeClr val="tx1">
                    <a:lumMod val="75000"/>
                    <a:lumOff val="25000"/>
                  </a:schemeClr>
                </a:solidFill>
              </a:rPr>
              <a:t>Corrigé-D17</a:t>
            </a:r>
          </a:p>
        </p:txBody>
      </p:sp>
      <p:sp>
        <p:nvSpPr>
          <p:cNvPr id="12" name="Rectangle à coins arrondis 11"/>
          <p:cNvSpPr/>
          <p:nvPr/>
        </p:nvSpPr>
        <p:spPr>
          <a:xfrm>
            <a:off x="2714628" y="1739900"/>
            <a:ext cx="1260472" cy="304800"/>
          </a:xfrm>
          <a:prstGeom prst="roundRect">
            <a:avLst/>
          </a:prstGeom>
          <a:solidFill>
            <a:schemeClr val="tx2">
              <a:lumMod val="60000"/>
              <a:lumOff val="4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18" name="Rectangle à coins arrondis 17"/>
          <p:cNvSpPr/>
          <p:nvPr/>
        </p:nvSpPr>
        <p:spPr>
          <a:xfrm>
            <a:off x="2084392" y="2108200"/>
            <a:ext cx="2280474" cy="304800"/>
          </a:xfrm>
          <a:prstGeom prst="roundRect">
            <a:avLst/>
          </a:prstGeom>
          <a:solidFill>
            <a:schemeClr val="tx2">
              <a:lumMod val="60000"/>
              <a:lumOff val="4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19" name="Rectangle à coins arrondis 18"/>
          <p:cNvSpPr/>
          <p:nvPr/>
        </p:nvSpPr>
        <p:spPr>
          <a:xfrm>
            <a:off x="2084392" y="2477203"/>
            <a:ext cx="2280474" cy="304800"/>
          </a:xfrm>
          <a:prstGeom prst="roundRect">
            <a:avLst/>
          </a:prstGeom>
          <a:solidFill>
            <a:schemeClr val="tx2">
              <a:lumMod val="60000"/>
              <a:lumOff val="4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20" name="Rectangle à coins arrondis 19"/>
          <p:cNvSpPr/>
          <p:nvPr/>
        </p:nvSpPr>
        <p:spPr>
          <a:xfrm>
            <a:off x="2097092" y="2832803"/>
            <a:ext cx="2280474" cy="304800"/>
          </a:xfrm>
          <a:prstGeom prst="roundRect">
            <a:avLst/>
          </a:prstGeom>
          <a:solidFill>
            <a:schemeClr val="tx2">
              <a:lumMod val="60000"/>
              <a:lumOff val="4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21" name="Rectangle à coins arrondis 20"/>
          <p:cNvSpPr/>
          <p:nvPr/>
        </p:nvSpPr>
        <p:spPr>
          <a:xfrm>
            <a:off x="5178428" y="1739900"/>
            <a:ext cx="1857372" cy="304800"/>
          </a:xfrm>
          <a:prstGeom prst="roundRect">
            <a:avLst/>
          </a:prstGeom>
          <a:solidFill>
            <a:schemeClr val="tx2">
              <a:lumMod val="60000"/>
              <a:lumOff val="4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22" name="Rectangle à coins arrondis 21"/>
          <p:cNvSpPr/>
          <p:nvPr/>
        </p:nvSpPr>
        <p:spPr>
          <a:xfrm>
            <a:off x="4851400" y="2108200"/>
            <a:ext cx="2641600" cy="304800"/>
          </a:xfrm>
          <a:prstGeom prst="roundRect">
            <a:avLst/>
          </a:prstGeom>
          <a:solidFill>
            <a:schemeClr val="tx2">
              <a:lumMod val="60000"/>
              <a:lumOff val="4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23" name="Rectangle à coins arrondis 22"/>
          <p:cNvSpPr/>
          <p:nvPr/>
        </p:nvSpPr>
        <p:spPr>
          <a:xfrm>
            <a:off x="5394328" y="2438399"/>
            <a:ext cx="1527172" cy="343603"/>
          </a:xfrm>
          <a:prstGeom prst="roundRect">
            <a:avLst/>
          </a:prstGeom>
          <a:solidFill>
            <a:schemeClr val="tx2">
              <a:lumMod val="60000"/>
              <a:lumOff val="4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24" name="Rectangle à coins arrondis 23"/>
          <p:cNvSpPr/>
          <p:nvPr/>
        </p:nvSpPr>
        <p:spPr>
          <a:xfrm>
            <a:off x="4851400" y="2832803"/>
            <a:ext cx="2374900" cy="304800"/>
          </a:xfrm>
          <a:prstGeom prst="roundRect">
            <a:avLst/>
          </a:prstGeom>
          <a:solidFill>
            <a:schemeClr val="tx2">
              <a:lumMod val="60000"/>
              <a:lumOff val="4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25" name="Rectangle à coins arrondis 24"/>
          <p:cNvSpPr/>
          <p:nvPr/>
        </p:nvSpPr>
        <p:spPr>
          <a:xfrm>
            <a:off x="4764092" y="3235960"/>
            <a:ext cx="2728908" cy="205740"/>
          </a:xfrm>
          <a:prstGeom prst="roundRect">
            <a:avLst/>
          </a:prstGeom>
          <a:solidFill>
            <a:schemeClr val="tx2">
              <a:lumMod val="60000"/>
              <a:lumOff val="4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26" name="Rectangle à coins arrondis 25"/>
          <p:cNvSpPr/>
          <p:nvPr/>
        </p:nvSpPr>
        <p:spPr>
          <a:xfrm>
            <a:off x="1279528" y="4165600"/>
            <a:ext cx="7000872" cy="304800"/>
          </a:xfrm>
          <a:prstGeom prst="roundRect">
            <a:avLst/>
          </a:prstGeom>
          <a:solidFill>
            <a:schemeClr val="tx2">
              <a:lumMod val="60000"/>
              <a:lumOff val="4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27" name="Rectangle à coins arrondis 26"/>
          <p:cNvSpPr/>
          <p:nvPr/>
        </p:nvSpPr>
        <p:spPr>
          <a:xfrm>
            <a:off x="2749556" y="4356100"/>
            <a:ext cx="4029072" cy="304800"/>
          </a:xfrm>
          <a:prstGeom prst="roundRect">
            <a:avLst/>
          </a:prstGeom>
          <a:solidFill>
            <a:schemeClr val="tx2">
              <a:lumMod val="60000"/>
              <a:lumOff val="4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28" name="Rectangle à coins arrondis 27"/>
          <p:cNvSpPr/>
          <p:nvPr/>
        </p:nvSpPr>
        <p:spPr>
          <a:xfrm>
            <a:off x="2867028" y="4684951"/>
            <a:ext cx="4054472" cy="165100"/>
          </a:xfrm>
          <a:prstGeom prst="roundRect">
            <a:avLst/>
          </a:prstGeom>
          <a:solidFill>
            <a:schemeClr val="tx2">
              <a:lumMod val="60000"/>
              <a:lumOff val="4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29" name="Rectangle à coins arrondis 28"/>
          <p:cNvSpPr/>
          <p:nvPr/>
        </p:nvSpPr>
        <p:spPr>
          <a:xfrm>
            <a:off x="3975100" y="5702300"/>
            <a:ext cx="1260472" cy="304800"/>
          </a:xfrm>
          <a:prstGeom prst="roundRect">
            <a:avLst/>
          </a:prstGeom>
          <a:solidFill>
            <a:schemeClr val="tx2">
              <a:lumMod val="60000"/>
              <a:lumOff val="4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8703266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hidden"/>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grpId="0" nodeType="clickEffect">
                                  <p:stCondLst>
                                    <p:cond delay="0"/>
                                  </p:stCondLst>
                                  <p:childTnLst>
                                    <p:set>
                                      <p:cBhvr>
                                        <p:cTn id="10" dur="1" fill="hold">
                                          <p:stCondLst>
                                            <p:cond delay="0"/>
                                          </p:stCondLst>
                                        </p:cTn>
                                        <p:tgtEl>
                                          <p:spTgt spid="18"/>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1" presetClass="exit" presetSubtype="0" fill="hold" grpId="0" nodeType="clickEffect">
                                  <p:stCondLst>
                                    <p:cond delay="0"/>
                                  </p:stCondLst>
                                  <p:childTnLst>
                                    <p:set>
                                      <p:cBhvr>
                                        <p:cTn id="14" dur="1" fill="hold">
                                          <p:stCondLst>
                                            <p:cond delay="0"/>
                                          </p:stCondLst>
                                        </p:cTn>
                                        <p:tgtEl>
                                          <p:spTgt spid="19"/>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1" presetClass="exit" presetSubtype="0" fill="hold" grpId="0" nodeType="clickEffect">
                                  <p:stCondLst>
                                    <p:cond delay="0"/>
                                  </p:stCondLst>
                                  <p:childTnLst>
                                    <p:set>
                                      <p:cBhvr>
                                        <p:cTn id="18" dur="1" fill="hold">
                                          <p:stCondLst>
                                            <p:cond delay="0"/>
                                          </p:stCondLst>
                                        </p:cTn>
                                        <p:tgtEl>
                                          <p:spTgt spid="20"/>
                                        </p:tgtEl>
                                        <p:attrNameLst>
                                          <p:attrName>style.visibility</p:attrName>
                                        </p:attrNameLst>
                                      </p:cBhvr>
                                      <p:to>
                                        <p:strVal val="hidden"/>
                                      </p:to>
                                    </p:set>
                                  </p:childTnLst>
                                </p:cTn>
                              </p:par>
                            </p:childTnLst>
                          </p:cTn>
                        </p:par>
                      </p:childTnLst>
                    </p:cTn>
                  </p:par>
                  <p:par>
                    <p:cTn id="19" fill="hold">
                      <p:stCondLst>
                        <p:cond delay="indefinite"/>
                      </p:stCondLst>
                      <p:childTnLst>
                        <p:par>
                          <p:cTn id="20" fill="hold">
                            <p:stCondLst>
                              <p:cond delay="0"/>
                            </p:stCondLst>
                            <p:childTnLst>
                              <p:par>
                                <p:cTn id="21" presetID="1" presetClass="exit" presetSubtype="0" fill="hold" grpId="0" nodeType="clickEffect">
                                  <p:stCondLst>
                                    <p:cond delay="0"/>
                                  </p:stCondLst>
                                  <p:childTnLst>
                                    <p:set>
                                      <p:cBhvr>
                                        <p:cTn id="22" dur="1" fill="hold">
                                          <p:stCondLst>
                                            <p:cond delay="0"/>
                                          </p:stCondLst>
                                        </p:cTn>
                                        <p:tgtEl>
                                          <p:spTgt spid="21"/>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1" presetClass="exit" presetSubtype="0" fill="hold" grpId="0" nodeType="clickEffect">
                                  <p:stCondLst>
                                    <p:cond delay="0"/>
                                  </p:stCondLst>
                                  <p:childTnLst>
                                    <p:set>
                                      <p:cBhvr>
                                        <p:cTn id="26" dur="1" fill="hold">
                                          <p:stCondLst>
                                            <p:cond delay="0"/>
                                          </p:stCondLst>
                                        </p:cTn>
                                        <p:tgtEl>
                                          <p:spTgt spid="22"/>
                                        </p:tgtEl>
                                        <p:attrNameLst>
                                          <p:attrName>style.visibility</p:attrName>
                                        </p:attrNameLst>
                                      </p:cBhvr>
                                      <p:to>
                                        <p:strVal val="hidden"/>
                                      </p:to>
                                    </p:set>
                                  </p:childTnLst>
                                </p:cTn>
                              </p:par>
                            </p:childTnLst>
                          </p:cTn>
                        </p:par>
                      </p:childTnLst>
                    </p:cTn>
                  </p:par>
                  <p:par>
                    <p:cTn id="27" fill="hold">
                      <p:stCondLst>
                        <p:cond delay="indefinite"/>
                      </p:stCondLst>
                      <p:childTnLst>
                        <p:par>
                          <p:cTn id="28" fill="hold">
                            <p:stCondLst>
                              <p:cond delay="0"/>
                            </p:stCondLst>
                            <p:childTnLst>
                              <p:par>
                                <p:cTn id="29" presetID="1" presetClass="exit" presetSubtype="0" fill="hold" grpId="0" nodeType="clickEffect">
                                  <p:stCondLst>
                                    <p:cond delay="0"/>
                                  </p:stCondLst>
                                  <p:childTnLst>
                                    <p:set>
                                      <p:cBhvr>
                                        <p:cTn id="30" dur="1" fill="hold">
                                          <p:stCondLst>
                                            <p:cond delay="0"/>
                                          </p:stCondLst>
                                        </p:cTn>
                                        <p:tgtEl>
                                          <p:spTgt spid="23"/>
                                        </p:tgtEl>
                                        <p:attrNameLst>
                                          <p:attrName>style.visibility</p:attrName>
                                        </p:attrNameLst>
                                      </p:cBhvr>
                                      <p:to>
                                        <p:strVal val="hidden"/>
                                      </p:to>
                                    </p:set>
                                  </p:childTnLst>
                                </p:cTn>
                              </p:par>
                            </p:childTnLst>
                          </p:cTn>
                        </p:par>
                      </p:childTnLst>
                    </p:cTn>
                  </p:par>
                  <p:par>
                    <p:cTn id="31" fill="hold">
                      <p:stCondLst>
                        <p:cond delay="indefinite"/>
                      </p:stCondLst>
                      <p:childTnLst>
                        <p:par>
                          <p:cTn id="32" fill="hold">
                            <p:stCondLst>
                              <p:cond delay="0"/>
                            </p:stCondLst>
                            <p:childTnLst>
                              <p:par>
                                <p:cTn id="33" presetID="1" presetClass="exit" presetSubtype="0" fill="hold" grpId="0" nodeType="clickEffect">
                                  <p:stCondLst>
                                    <p:cond delay="0"/>
                                  </p:stCondLst>
                                  <p:childTnLst>
                                    <p:set>
                                      <p:cBhvr>
                                        <p:cTn id="34" dur="1" fill="hold">
                                          <p:stCondLst>
                                            <p:cond delay="0"/>
                                          </p:stCondLst>
                                        </p:cTn>
                                        <p:tgtEl>
                                          <p:spTgt spid="24"/>
                                        </p:tgtEl>
                                        <p:attrNameLst>
                                          <p:attrName>style.visibility</p:attrName>
                                        </p:attrNameLst>
                                      </p:cBhvr>
                                      <p:to>
                                        <p:strVal val="hidden"/>
                                      </p:to>
                                    </p:set>
                                  </p:childTnLst>
                                </p:cTn>
                              </p:par>
                            </p:childTnLst>
                          </p:cTn>
                        </p:par>
                      </p:childTnLst>
                    </p:cTn>
                  </p:par>
                  <p:par>
                    <p:cTn id="35" fill="hold">
                      <p:stCondLst>
                        <p:cond delay="indefinite"/>
                      </p:stCondLst>
                      <p:childTnLst>
                        <p:par>
                          <p:cTn id="36" fill="hold">
                            <p:stCondLst>
                              <p:cond delay="0"/>
                            </p:stCondLst>
                            <p:childTnLst>
                              <p:par>
                                <p:cTn id="37" presetID="1" presetClass="exit" presetSubtype="0" fill="hold" grpId="0" nodeType="clickEffect">
                                  <p:stCondLst>
                                    <p:cond delay="0"/>
                                  </p:stCondLst>
                                  <p:childTnLst>
                                    <p:set>
                                      <p:cBhvr>
                                        <p:cTn id="38" dur="1" fill="hold">
                                          <p:stCondLst>
                                            <p:cond delay="0"/>
                                          </p:stCondLst>
                                        </p:cTn>
                                        <p:tgtEl>
                                          <p:spTgt spid="25"/>
                                        </p:tgtEl>
                                        <p:attrNameLst>
                                          <p:attrName>style.visibility</p:attrName>
                                        </p:attrNameLst>
                                      </p:cBhvr>
                                      <p:to>
                                        <p:strVal val="hidden"/>
                                      </p:to>
                                    </p:set>
                                  </p:childTnLst>
                                </p:cTn>
                              </p:par>
                            </p:childTnLst>
                          </p:cTn>
                        </p:par>
                      </p:childTnLst>
                    </p:cTn>
                  </p:par>
                  <p:par>
                    <p:cTn id="39" fill="hold">
                      <p:stCondLst>
                        <p:cond delay="indefinite"/>
                      </p:stCondLst>
                      <p:childTnLst>
                        <p:par>
                          <p:cTn id="40" fill="hold">
                            <p:stCondLst>
                              <p:cond delay="0"/>
                            </p:stCondLst>
                            <p:childTnLst>
                              <p:par>
                                <p:cTn id="41" presetID="1" presetClass="exit" presetSubtype="0" fill="hold" grpId="0" nodeType="clickEffect">
                                  <p:stCondLst>
                                    <p:cond delay="0"/>
                                  </p:stCondLst>
                                  <p:childTnLst>
                                    <p:set>
                                      <p:cBhvr>
                                        <p:cTn id="42" dur="1" fill="hold">
                                          <p:stCondLst>
                                            <p:cond delay="0"/>
                                          </p:stCondLst>
                                        </p:cTn>
                                        <p:tgtEl>
                                          <p:spTgt spid="26"/>
                                        </p:tgtEl>
                                        <p:attrNameLst>
                                          <p:attrName>style.visibility</p:attrName>
                                        </p:attrNameLst>
                                      </p:cBhvr>
                                      <p:to>
                                        <p:strVal val="hidden"/>
                                      </p:to>
                                    </p:set>
                                  </p:childTnLst>
                                </p:cTn>
                              </p:par>
                            </p:childTnLst>
                          </p:cTn>
                        </p:par>
                      </p:childTnLst>
                    </p:cTn>
                  </p:par>
                  <p:par>
                    <p:cTn id="43" fill="hold">
                      <p:stCondLst>
                        <p:cond delay="indefinite"/>
                      </p:stCondLst>
                      <p:childTnLst>
                        <p:par>
                          <p:cTn id="44" fill="hold">
                            <p:stCondLst>
                              <p:cond delay="0"/>
                            </p:stCondLst>
                            <p:childTnLst>
                              <p:par>
                                <p:cTn id="45" presetID="1" presetClass="exit" presetSubtype="0" fill="hold" grpId="0" nodeType="clickEffect">
                                  <p:stCondLst>
                                    <p:cond delay="0"/>
                                  </p:stCondLst>
                                  <p:childTnLst>
                                    <p:set>
                                      <p:cBhvr>
                                        <p:cTn id="46" dur="1" fill="hold">
                                          <p:stCondLst>
                                            <p:cond delay="0"/>
                                          </p:stCondLst>
                                        </p:cTn>
                                        <p:tgtEl>
                                          <p:spTgt spid="27"/>
                                        </p:tgtEl>
                                        <p:attrNameLst>
                                          <p:attrName>style.visibility</p:attrName>
                                        </p:attrNameLst>
                                      </p:cBhvr>
                                      <p:to>
                                        <p:strVal val="hidden"/>
                                      </p:to>
                                    </p:set>
                                  </p:childTnLst>
                                </p:cTn>
                              </p:par>
                            </p:childTnLst>
                          </p:cTn>
                        </p:par>
                      </p:childTnLst>
                    </p:cTn>
                  </p:par>
                  <p:par>
                    <p:cTn id="47" fill="hold">
                      <p:stCondLst>
                        <p:cond delay="indefinite"/>
                      </p:stCondLst>
                      <p:childTnLst>
                        <p:par>
                          <p:cTn id="48" fill="hold">
                            <p:stCondLst>
                              <p:cond delay="0"/>
                            </p:stCondLst>
                            <p:childTnLst>
                              <p:par>
                                <p:cTn id="49" presetID="1" presetClass="exit" presetSubtype="0" fill="hold" grpId="0" nodeType="clickEffect">
                                  <p:stCondLst>
                                    <p:cond delay="0"/>
                                  </p:stCondLst>
                                  <p:childTnLst>
                                    <p:set>
                                      <p:cBhvr>
                                        <p:cTn id="50" dur="1" fill="hold">
                                          <p:stCondLst>
                                            <p:cond delay="0"/>
                                          </p:stCondLst>
                                        </p:cTn>
                                        <p:tgtEl>
                                          <p:spTgt spid="28"/>
                                        </p:tgtEl>
                                        <p:attrNameLst>
                                          <p:attrName>style.visibility</p:attrName>
                                        </p:attrNameLst>
                                      </p:cBhvr>
                                      <p:to>
                                        <p:strVal val="hidden"/>
                                      </p:to>
                                    </p:set>
                                  </p:childTnLst>
                                </p:cTn>
                              </p:par>
                            </p:childTnLst>
                          </p:cTn>
                        </p:par>
                      </p:childTnLst>
                    </p:cTn>
                  </p:par>
                  <p:par>
                    <p:cTn id="51" fill="hold">
                      <p:stCondLst>
                        <p:cond delay="indefinite"/>
                      </p:stCondLst>
                      <p:childTnLst>
                        <p:par>
                          <p:cTn id="52" fill="hold">
                            <p:stCondLst>
                              <p:cond delay="0"/>
                            </p:stCondLst>
                            <p:childTnLst>
                              <p:par>
                                <p:cTn id="53" presetID="1" presetClass="exit" presetSubtype="0" fill="hold" grpId="0" nodeType="clickEffect">
                                  <p:stCondLst>
                                    <p:cond delay="0"/>
                                  </p:stCondLst>
                                  <p:childTnLst>
                                    <p:set>
                                      <p:cBhvr>
                                        <p:cTn id="54" dur="1" fill="hold">
                                          <p:stCondLst>
                                            <p:cond delay="0"/>
                                          </p:stCondLst>
                                        </p:cTn>
                                        <p:tgtEl>
                                          <p:spTgt spid="29"/>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8" grpId="0" animBg="1"/>
      <p:bldP spid="19" grpId="0" animBg="1"/>
      <p:bldP spid="20" grpId="0" animBg="1"/>
      <p:bldP spid="21" grpId="0" animBg="1"/>
      <p:bldP spid="22" grpId="0" animBg="1"/>
      <p:bldP spid="23" grpId="0" animBg="1"/>
      <p:bldP spid="24" grpId="0" animBg="1"/>
      <p:bldP spid="25" grpId="0" animBg="1"/>
      <p:bldP spid="26" grpId="0" animBg="1"/>
      <p:bldP spid="27" grpId="0" animBg="1"/>
      <p:bldP spid="28" grpId="0" animBg="1"/>
      <p:bldP spid="29"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oneTexte 2"/>
          <p:cNvSpPr txBox="1"/>
          <p:nvPr/>
        </p:nvSpPr>
        <p:spPr>
          <a:xfrm>
            <a:off x="254000" y="324177"/>
            <a:ext cx="8671315" cy="3108544"/>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r>
              <a:rPr lang="fr-FR" sz="1400" dirty="0"/>
              <a:t>4. Quelles différences as-tu perçues entre la manière de présenter le journal par les deux présentatrices ?:</a:t>
            </a:r>
          </a:p>
          <a:p>
            <a:pPr marL="342900" indent="-342900">
              <a:buAutoNum type="arabicPeriod"/>
            </a:pPr>
            <a:endParaRPr lang="fr-FR" sz="1400" dirty="0"/>
          </a:p>
          <a:p>
            <a:pPr marL="342900" indent="-342900">
              <a:buAutoNum type="arabicPeriod"/>
            </a:pPr>
            <a:endParaRPr lang="fr-FR" sz="1400" dirty="0"/>
          </a:p>
          <a:p>
            <a:pPr marL="342900" indent="-342900">
              <a:buAutoNum type="arabicPeriod"/>
            </a:pPr>
            <a:endParaRPr lang="fr-FR" sz="1400" dirty="0"/>
          </a:p>
          <a:p>
            <a:endParaRPr lang="fr-FR" sz="1400" dirty="0"/>
          </a:p>
          <a:p>
            <a:endParaRPr lang="fr-FR" sz="1400" dirty="0"/>
          </a:p>
          <a:p>
            <a:endParaRPr lang="fr-FR" sz="1400" dirty="0"/>
          </a:p>
          <a:p>
            <a:endParaRPr lang="fr-FR" sz="1400" dirty="0"/>
          </a:p>
          <a:p>
            <a:endParaRPr lang="fr-FR" sz="1400" dirty="0"/>
          </a:p>
          <a:p>
            <a:endParaRPr lang="fr-FR" sz="1400" dirty="0"/>
          </a:p>
          <a:p>
            <a:endParaRPr lang="fr-FR" sz="1400" dirty="0"/>
          </a:p>
          <a:p>
            <a:endParaRPr lang="fr-FR" sz="1400" dirty="0"/>
          </a:p>
          <a:p>
            <a:endParaRPr lang="fr-FR" sz="1400" dirty="0"/>
          </a:p>
          <a:p>
            <a:endParaRPr lang="fr-FR" sz="1400" dirty="0"/>
          </a:p>
        </p:txBody>
      </p:sp>
      <p:pic>
        <p:nvPicPr>
          <p:cNvPr id="13" name="Image 12"/>
          <p:cNvPicPr>
            <a:picLocks noChangeAspect="1"/>
          </p:cNvPicPr>
          <p:nvPr/>
        </p:nvPicPr>
        <p:blipFill>
          <a:blip r:embed="rId2"/>
          <a:stretch>
            <a:fillRect/>
          </a:stretch>
        </p:blipFill>
        <p:spPr>
          <a:xfrm>
            <a:off x="4254498" y="3143343"/>
            <a:ext cx="762001" cy="728114"/>
          </a:xfrm>
          <a:prstGeom prst="rect">
            <a:avLst/>
          </a:prstGeom>
        </p:spPr>
      </p:pic>
      <p:sp>
        <p:nvSpPr>
          <p:cNvPr id="14" name="ZoneTexte 13"/>
          <p:cNvSpPr txBox="1"/>
          <p:nvPr/>
        </p:nvSpPr>
        <p:spPr>
          <a:xfrm>
            <a:off x="254000" y="3871456"/>
            <a:ext cx="8671315" cy="2893100"/>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r>
              <a:rPr lang="fr-FR" sz="1400" dirty="0"/>
              <a:t>5. A ton avis, pourquoi y a-t-il de telles différences entre les deux médias ?:</a:t>
            </a:r>
          </a:p>
          <a:p>
            <a:endParaRPr lang="fr-FR" sz="1400" dirty="0"/>
          </a:p>
          <a:p>
            <a:r>
              <a:rPr lang="fr-FR" sz="1400" dirty="0">
                <a:solidFill>
                  <a:srgbClr val="FF0000"/>
                </a:solidFill>
              </a:rPr>
              <a:t>A la télévision, la météo est une vraie émission où la présentatrice s’adresse visuellement au public, comme si elle leur parlait personnellement. Elle doit donc soigner les salutations, adopter un ton jovial et un rythme plus lent. </a:t>
            </a:r>
          </a:p>
          <a:p>
            <a:endParaRPr lang="fr-FR" sz="1400" dirty="0">
              <a:solidFill>
                <a:srgbClr val="FF0000"/>
              </a:solidFill>
            </a:endParaRPr>
          </a:p>
          <a:p>
            <a:r>
              <a:rPr lang="fr-FR" sz="1400" dirty="0">
                <a:solidFill>
                  <a:srgbClr val="FF0000"/>
                </a:solidFill>
              </a:rPr>
              <a:t>A la radio, la météo est intégrée dans un journal ou une émission. Les salutations ne sont donc pas nécessaires. L’information doit être donnée plus rapidement, car </a:t>
            </a:r>
          </a:p>
          <a:p>
            <a:r>
              <a:rPr lang="fr-FR" sz="1400" dirty="0">
                <a:solidFill>
                  <a:srgbClr val="FF0000"/>
                </a:solidFill>
              </a:rPr>
              <a:t>les auditeurs radio ne peuvent se concentrer longtemps et enregistrer trop </a:t>
            </a:r>
          </a:p>
          <a:p>
            <a:r>
              <a:rPr lang="fr-FR" sz="1400" dirty="0">
                <a:solidFill>
                  <a:srgbClr val="FF0000"/>
                </a:solidFill>
              </a:rPr>
              <a:t>d’informations. De plus, l’auditeur radio est souvent pressé, car il écoute souvent</a:t>
            </a:r>
          </a:p>
          <a:p>
            <a:r>
              <a:rPr lang="fr-FR" sz="1400" dirty="0">
                <a:solidFill>
                  <a:srgbClr val="FF0000"/>
                </a:solidFill>
              </a:rPr>
              <a:t>La radio dans des lieux publics, dans sa voiture ou lorsqu’il est en mouvement. </a:t>
            </a:r>
          </a:p>
          <a:p>
            <a:endParaRPr lang="fr-FR" sz="1400" dirty="0">
              <a:solidFill>
                <a:srgbClr val="FF0000"/>
              </a:solidFill>
            </a:endParaRPr>
          </a:p>
          <a:p>
            <a:endParaRPr lang="fr-FR" sz="1400" b="1" dirty="0"/>
          </a:p>
          <a:p>
            <a:endParaRPr lang="fr-FR" sz="1400" dirty="0">
              <a:solidFill>
                <a:srgbClr val="FF0000"/>
              </a:solidFill>
            </a:endParaRPr>
          </a:p>
        </p:txBody>
      </p:sp>
      <p:graphicFrame>
        <p:nvGraphicFramePr>
          <p:cNvPr id="15" name="Tableau 14"/>
          <p:cNvGraphicFramePr>
            <a:graphicFrameLocks noGrp="1"/>
          </p:cNvGraphicFramePr>
          <p:nvPr>
            <p:extLst>
              <p:ext uri="{D42A27DB-BD31-4B8C-83A1-F6EECF244321}">
                <p14:modId xmlns:p14="http://schemas.microsoft.com/office/powerpoint/2010/main" val="719477869"/>
              </p:ext>
            </p:extLst>
          </p:nvPr>
        </p:nvGraphicFramePr>
        <p:xfrm>
          <a:off x="1524000" y="787400"/>
          <a:ext cx="6096000" cy="2225040"/>
        </p:xfrm>
        <a:graphic>
          <a:graphicData uri="http://schemas.openxmlformats.org/drawingml/2006/table">
            <a:tbl>
              <a:tblPr firstRow="1" bandRow="1">
                <a:tableStyleId>{5C22544A-7EE6-4342-B048-85BDC9FD1C3A}</a:tableStyleId>
              </a:tblPr>
              <a:tblGrid>
                <a:gridCol w="3048000">
                  <a:extLst>
                    <a:ext uri="{9D8B030D-6E8A-4147-A177-3AD203B41FA5}">
                      <a16:colId xmlns:a16="http://schemas.microsoft.com/office/drawing/2014/main" val="20000"/>
                    </a:ext>
                  </a:extLst>
                </a:gridCol>
                <a:gridCol w="3048000">
                  <a:extLst>
                    <a:ext uri="{9D8B030D-6E8A-4147-A177-3AD203B41FA5}">
                      <a16:colId xmlns:a16="http://schemas.microsoft.com/office/drawing/2014/main" val="20001"/>
                    </a:ext>
                  </a:extLst>
                </a:gridCol>
              </a:tblGrid>
              <a:tr h="370840">
                <a:tc>
                  <a:txBody>
                    <a:bodyPr/>
                    <a:lstStyle/>
                    <a:p>
                      <a:pPr algn="ctr"/>
                      <a:r>
                        <a:rPr lang="fr-FR" dirty="0"/>
                        <a:t>A la radio</a:t>
                      </a: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chemeClr val="bg1">
                        <a:lumMod val="75000"/>
                      </a:schemeClr>
                    </a:solidFill>
                  </a:tcPr>
                </a:tc>
                <a:tc>
                  <a:txBody>
                    <a:bodyPr/>
                    <a:lstStyle/>
                    <a:p>
                      <a:pPr algn="ctr"/>
                      <a:r>
                        <a:rPr lang="fr-FR" dirty="0"/>
                        <a:t>A la télévision </a:t>
                      </a: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chemeClr val="bg1">
                        <a:lumMod val="75000"/>
                      </a:schemeClr>
                    </a:solidFill>
                  </a:tcPr>
                </a:tc>
                <a:extLst>
                  <a:ext uri="{0D108BD9-81ED-4DB2-BD59-A6C34878D82A}">
                    <a16:rowId xmlns:a16="http://schemas.microsoft.com/office/drawing/2014/main" val="10000"/>
                  </a:ext>
                </a:extLst>
              </a:tr>
              <a:tr h="370840">
                <a:tc>
                  <a:txBody>
                    <a:bodyPr/>
                    <a:lstStyle/>
                    <a:p>
                      <a:r>
                        <a:rPr lang="fr-FR" dirty="0">
                          <a:solidFill>
                            <a:srgbClr val="FF0000"/>
                          </a:solidFill>
                        </a:rPr>
                        <a:t>Timbre</a:t>
                      </a:r>
                      <a:r>
                        <a:rPr lang="fr-FR" baseline="0" dirty="0">
                          <a:solidFill>
                            <a:srgbClr val="FF0000"/>
                          </a:solidFill>
                        </a:rPr>
                        <a:t> de voix</a:t>
                      </a:r>
                      <a:endParaRPr lang="fr-FR" dirty="0">
                        <a:solidFill>
                          <a:srgbClr val="FF0000"/>
                        </a:solidFill>
                      </a:endParaRP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noFill/>
                  </a:tcPr>
                </a:tc>
                <a:tc>
                  <a:txBody>
                    <a:bodyPr/>
                    <a:lstStyle/>
                    <a:p>
                      <a:r>
                        <a:rPr lang="fr-FR" dirty="0">
                          <a:solidFill>
                            <a:srgbClr val="FF0000"/>
                          </a:solidFill>
                        </a:rPr>
                        <a:t>Timbre de voix</a:t>
                      </a: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noFill/>
                  </a:tcPr>
                </a:tc>
                <a:extLst>
                  <a:ext uri="{0D108BD9-81ED-4DB2-BD59-A6C34878D82A}">
                    <a16:rowId xmlns:a16="http://schemas.microsoft.com/office/drawing/2014/main" val="10001"/>
                  </a:ext>
                </a:extLst>
              </a:tr>
              <a:tr h="370840">
                <a:tc>
                  <a:txBody>
                    <a:bodyPr/>
                    <a:lstStyle/>
                    <a:p>
                      <a:r>
                        <a:rPr lang="fr-FR" dirty="0">
                          <a:solidFill>
                            <a:srgbClr val="FF0000"/>
                          </a:solidFill>
                        </a:rPr>
                        <a:t>Rythme différent</a:t>
                      </a: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noFill/>
                  </a:tcPr>
                </a:tc>
                <a:tc>
                  <a:txBody>
                    <a:bodyPr/>
                    <a:lstStyle/>
                    <a:p>
                      <a:r>
                        <a:rPr lang="fr-FR" dirty="0">
                          <a:solidFill>
                            <a:srgbClr val="FF0000"/>
                          </a:solidFill>
                        </a:rPr>
                        <a:t>Rythme</a:t>
                      </a:r>
                      <a:r>
                        <a:rPr lang="fr-FR" baseline="0" dirty="0">
                          <a:solidFill>
                            <a:srgbClr val="FF0000"/>
                          </a:solidFill>
                        </a:rPr>
                        <a:t> différent</a:t>
                      </a:r>
                      <a:endParaRPr lang="fr-FR" dirty="0">
                        <a:solidFill>
                          <a:srgbClr val="FF0000"/>
                        </a:solidFill>
                      </a:endParaRP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noFill/>
                  </a:tcPr>
                </a:tc>
                <a:extLst>
                  <a:ext uri="{0D108BD9-81ED-4DB2-BD59-A6C34878D82A}">
                    <a16:rowId xmlns:a16="http://schemas.microsoft.com/office/drawing/2014/main" val="10002"/>
                  </a:ext>
                </a:extLst>
              </a:tr>
              <a:tr h="370840">
                <a:tc>
                  <a:txBody>
                    <a:bodyPr/>
                    <a:lstStyle/>
                    <a:p>
                      <a:r>
                        <a:rPr lang="fr-FR" dirty="0">
                          <a:solidFill>
                            <a:srgbClr val="FF0000"/>
                          </a:solidFill>
                        </a:rPr>
                        <a:t>Pas</a:t>
                      </a:r>
                      <a:r>
                        <a:rPr lang="fr-FR" baseline="0" dirty="0">
                          <a:solidFill>
                            <a:srgbClr val="FF0000"/>
                          </a:solidFill>
                        </a:rPr>
                        <a:t> de salutations</a:t>
                      </a:r>
                      <a:endParaRPr lang="fr-FR" dirty="0">
                        <a:solidFill>
                          <a:srgbClr val="FF0000"/>
                        </a:solidFill>
                      </a:endParaRP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noFill/>
                  </a:tcPr>
                </a:tc>
                <a:tc>
                  <a:txBody>
                    <a:bodyPr/>
                    <a:lstStyle/>
                    <a:p>
                      <a:r>
                        <a:rPr lang="fr-FR" dirty="0">
                          <a:solidFill>
                            <a:srgbClr val="FF0000"/>
                          </a:solidFill>
                        </a:rPr>
                        <a:t>Salutations</a:t>
                      </a: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noFill/>
                  </a:tcPr>
                </a:tc>
                <a:extLst>
                  <a:ext uri="{0D108BD9-81ED-4DB2-BD59-A6C34878D82A}">
                    <a16:rowId xmlns:a16="http://schemas.microsoft.com/office/drawing/2014/main" val="10003"/>
                  </a:ext>
                </a:extLst>
              </a:tr>
              <a:tr h="370840">
                <a:tc>
                  <a:txBody>
                    <a:bodyPr/>
                    <a:lstStyle/>
                    <a:p>
                      <a:r>
                        <a:rPr lang="fr-FR" dirty="0">
                          <a:solidFill>
                            <a:srgbClr val="FF0000"/>
                          </a:solidFill>
                        </a:rPr>
                        <a:t>Peu</a:t>
                      </a:r>
                      <a:r>
                        <a:rPr lang="fr-FR" baseline="0" dirty="0">
                          <a:solidFill>
                            <a:srgbClr val="FF0000"/>
                          </a:solidFill>
                        </a:rPr>
                        <a:t> d’intonation</a:t>
                      </a:r>
                      <a:endParaRPr lang="fr-FR" dirty="0">
                        <a:solidFill>
                          <a:srgbClr val="FF0000"/>
                        </a:solidFill>
                      </a:endParaRP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noFill/>
                  </a:tcPr>
                </a:tc>
                <a:tc>
                  <a:txBody>
                    <a:bodyPr/>
                    <a:lstStyle/>
                    <a:p>
                      <a:r>
                        <a:rPr lang="fr-FR" dirty="0">
                          <a:solidFill>
                            <a:srgbClr val="FF0000"/>
                          </a:solidFill>
                        </a:rPr>
                        <a:t>Beaucoup d’intonation</a:t>
                      </a: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noFill/>
                  </a:tcPr>
                </a:tc>
                <a:extLst>
                  <a:ext uri="{0D108BD9-81ED-4DB2-BD59-A6C34878D82A}">
                    <a16:rowId xmlns:a16="http://schemas.microsoft.com/office/drawing/2014/main" val="10004"/>
                  </a:ext>
                </a:extLst>
              </a:tr>
              <a:tr h="370840">
                <a:tc>
                  <a:txBody>
                    <a:bodyPr/>
                    <a:lstStyle/>
                    <a:p>
                      <a:r>
                        <a:rPr lang="fr-FR" dirty="0">
                          <a:solidFill>
                            <a:srgbClr val="FF0000"/>
                          </a:solidFill>
                        </a:rPr>
                        <a:t>Ton froid…</a:t>
                      </a: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noFill/>
                  </a:tcPr>
                </a:tc>
                <a:tc>
                  <a:txBody>
                    <a:bodyPr/>
                    <a:lstStyle/>
                    <a:p>
                      <a:r>
                        <a:rPr lang="fr-FR" dirty="0">
                          <a:solidFill>
                            <a:srgbClr val="FF0000"/>
                          </a:solidFill>
                        </a:rPr>
                        <a:t>Ton jovial …</a:t>
                      </a: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noFill/>
                  </a:tcPr>
                </a:tc>
                <a:extLst>
                  <a:ext uri="{0D108BD9-81ED-4DB2-BD59-A6C34878D82A}">
                    <a16:rowId xmlns:a16="http://schemas.microsoft.com/office/drawing/2014/main" val="10005"/>
                  </a:ext>
                </a:extLst>
              </a:tr>
            </a:tbl>
          </a:graphicData>
        </a:graphic>
      </p:graphicFrame>
      <p:pic>
        <p:nvPicPr>
          <p:cNvPr id="16" name="Image 15"/>
          <p:cNvPicPr>
            <a:picLocks noChangeAspect="1"/>
          </p:cNvPicPr>
          <p:nvPr/>
        </p:nvPicPr>
        <p:blipFill>
          <a:blip r:embed="rId3"/>
          <a:stretch>
            <a:fillRect/>
          </a:stretch>
        </p:blipFill>
        <p:spPr>
          <a:xfrm>
            <a:off x="254000" y="1231196"/>
            <a:ext cx="1207817" cy="1144407"/>
          </a:xfrm>
          <a:prstGeom prst="rect">
            <a:avLst/>
          </a:prstGeom>
        </p:spPr>
      </p:pic>
      <p:pic>
        <p:nvPicPr>
          <p:cNvPr id="17" name="Image 16"/>
          <p:cNvPicPr>
            <a:picLocks noChangeAspect="1"/>
          </p:cNvPicPr>
          <p:nvPr/>
        </p:nvPicPr>
        <p:blipFill>
          <a:blip r:embed="rId4"/>
          <a:stretch>
            <a:fillRect/>
          </a:stretch>
        </p:blipFill>
        <p:spPr>
          <a:xfrm>
            <a:off x="7785099" y="947507"/>
            <a:ext cx="1038615" cy="1428096"/>
          </a:xfrm>
          <a:prstGeom prst="rect">
            <a:avLst/>
          </a:prstGeom>
        </p:spPr>
      </p:pic>
      <p:pic>
        <p:nvPicPr>
          <p:cNvPr id="10" name="Image 9"/>
          <p:cNvPicPr>
            <a:picLocks noChangeAspect="1"/>
          </p:cNvPicPr>
          <p:nvPr/>
        </p:nvPicPr>
        <p:blipFill rotWithShape="1">
          <a:blip r:embed="rId5">
            <a:alphaModFix/>
          </a:blip>
          <a:srcRect t="10077"/>
          <a:stretch/>
        </p:blipFill>
        <p:spPr>
          <a:xfrm>
            <a:off x="7962900" y="5404078"/>
            <a:ext cx="962415" cy="969281"/>
          </a:xfrm>
          <a:prstGeom prst="rect">
            <a:avLst/>
          </a:prstGeom>
        </p:spPr>
      </p:pic>
      <p:sp>
        <p:nvSpPr>
          <p:cNvPr id="9" name="Rectangle à coins arrondis 8"/>
          <p:cNvSpPr/>
          <p:nvPr/>
        </p:nvSpPr>
        <p:spPr>
          <a:xfrm>
            <a:off x="6999911" y="6373359"/>
            <a:ext cx="1570375" cy="282555"/>
          </a:xfrm>
          <a:prstGeom prst="roundRect">
            <a:avLst/>
          </a:prstGeom>
          <a:gradFill flip="none" rotWithShape="1">
            <a:gsLst>
              <a:gs pos="0">
                <a:schemeClr val="tx2">
                  <a:lumMod val="60000"/>
                  <a:lumOff val="40000"/>
                </a:schemeClr>
              </a:gs>
              <a:gs pos="100000">
                <a:srgbClr val="FFFFFF"/>
              </a:gs>
            </a:gsLst>
            <a:lin ang="0" scaled="1"/>
            <a:tileRect/>
          </a:gradFill>
        </p:spPr>
        <p:style>
          <a:lnRef idx="1">
            <a:schemeClr val="accent1"/>
          </a:lnRef>
          <a:fillRef idx="3">
            <a:schemeClr val="accent1"/>
          </a:fillRef>
          <a:effectRef idx="2">
            <a:schemeClr val="accent1"/>
          </a:effectRef>
          <a:fontRef idx="minor">
            <a:schemeClr val="lt1"/>
          </a:fontRef>
        </p:style>
        <p:txBody>
          <a:bodyPr rtlCol="0" anchor="ctr"/>
          <a:lstStyle/>
          <a:p>
            <a:pPr algn="ctr"/>
            <a:r>
              <a:rPr lang="fr-FR" sz="1200" dirty="0">
                <a:solidFill>
                  <a:schemeClr val="tx1">
                    <a:lumMod val="75000"/>
                    <a:lumOff val="25000"/>
                  </a:schemeClr>
                </a:solidFill>
              </a:rPr>
              <a:t>Corrigé-D18</a:t>
            </a:r>
          </a:p>
        </p:txBody>
      </p:sp>
      <p:sp>
        <p:nvSpPr>
          <p:cNvPr id="11" name="Rectangle à coins arrondis 10"/>
          <p:cNvSpPr/>
          <p:nvPr/>
        </p:nvSpPr>
        <p:spPr>
          <a:xfrm>
            <a:off x="1574800" y="1193096"/>
            <a:ext cx="1651000" cy="304800"/>
          </a:xfrm>
          <a:prstGeom prst="roundRect">
            <a:avLst/>
          </a:prstGeom>
          <a:solidFill>
            <a:schemeClr val="tx2">
              <a:lumMod val="60000"/>
              <a:lumOff val="4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12" name="Rectangle à coins arrondis 11"/>
          <p:cNvSpPr/>
          <p:nvPr/>
        </p:nvSpPr>
        <p:spPr>
          <a:xfrm>
            <a:off x="4622800" y="1193096"/>
            <a:ext cx="1651000" cy="304800"/>
          </a:xfrm>
          <a:prstGeom prst="roundRect">
            <a:avLst/>
          </a:prstGeom>
          <a:solidFill>
            <a:schemeClr val="tx2">
              <a:lumMod val="60000"/>
              <a:lumOff val="4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29" name="Rectangle à coins arrondis 28"/>
          <p:cNvSpPr/>
          <p:nvPr/>
        </p:nvSpPr>
        <p:spPr>
          <a:xfrm>
            <a:off x="1574800" y="1564640"/>
            <a:ext cx="1778000" cy="304800"/>
          </a:xfrm>
          <a:prstGeom prst="roundRect">
            <a:avLst/>
          </a:prstGeom>
          <a:solidFill>
            <a:schemeClr val="tx2">
              <a:lumMod val="60000"/>
              <a:lumOff val="4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30" name="Rectangle à coins arrondis 29"/>
          <p:cNvSpPr/>
          <p:nvPr/>
        </p:nvSpPr>
        <p:spPr>
          <a:xfrm>
            <a:off x="4622800" y="1564640"/>
            <a:ext cx="1778000" cy="304800"/>
          </a:xfrm>
          <a:prstGeom prst="roundRect">
            <a:avLst/>
          </a:prstGeom>
          <a:solidFill>
            <a:schemeClr val="tx2">
              <a:lumMod val="60000"/>
              <a:lumOff val="4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31" name="Rectangle à coins arrondis 30"/>
          <p:cNvSpPr/>
          <p:nvPr/>
        </p:nvSpPr>
        <p:spPr>
          <a:xfrm>
            <a:off x="1574800" y="1932940"/>
            <a:ext cx="1778000" cy="304800"/>
          </a:xfrm>
          <a:prstGeom prst="roundRect">
            <a:avLst/>
          </a:prstGeom>
          <a:solidFill>
            <a:schemeClr val="tx2">
              <a:lumMod val="60000"/>
              <a:lumOff val="4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32" name="Rectangle à coins arrondis 31"/>
          <p:cNvSpPr/>
          <p:nvPr/>
        </p:nvSpPr>
        <p:spPr>
          <a:xfrm>
            <a:off x="4622800" y="1932940"/>
            <a:ext cx="1778000" cy="304800"/>
          </a:xfrm>
          <a:prstGeom prst="roundRect">
            <a:avLst/>
          </a:prstGeom>
          <a:solidFill>
            <a:schemeClr val="tx2">
              <a:lumMod val="60000"/>
              <a:lumOff val="4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33" name="Rectangle à coins arrondis 32"/>
          <p:cNvSpPr/>
          <p:nvPr/>
        </p:nvSpPr>
        <p:spPr>
          <a:xfrm>
            <a:off x="1574800" y="2301943"/>
            <a:ext cx="1778000" cy="304800"/>
          </a:xfrm>
          <a:prstGeom prst="roundRect">
            <a:avLst/>
          </a:prstGeom>
          <a:solidFill>
            <a:schemeClr val="tx2">
              <a:lumMod val="60000"/>
              <a:lumOff val="4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34" name="Rectangle à coins arrondis 33"/>
          <p:cNvSpPr/>
          <p:nvPr/>
        </p:nvSpPr>
        <p:spPr>
          <a:xfrm>
            <a:off x="4622800" y="2301943"/>
            <a:ext cx="2260600" cy="304800"/>
          </a:xfrm>
          <a:prstGeom prst="roundRect">
            <a:avLst/>
          </a:prstGeom>
          <a:solidFill>
            <a:schemeClr val="tx2">
              <a:lumMod val="60000"/>
              <a:lumOff val="4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35" name="Rectangle à coins arrondis 34"/>
          <p:cNvSpPr/>
          <p:nvPr/>
        </p:nvSpPr>
        <p:spPr>
          <a:xfrm>
            <a:off x="1574800" y="2684780"/>
            <a:ext cx="1778000" cy="304800"/>
          </a:xfrm>
          <a:prstGeom prst="roundRect">
            <a:avLst/>
          </a:prstGeom>
          <a:solidFill>
            <a:schemeClr val="tx2">
              <a:lumMod val="60000"/>
              <a:lumOff val="4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36" name="Rectangle à coins arrondis 35"/>
          <p:cNvSpPr/>
          <p:nvPr/>
        </p:nvSpPr>
        <p:spPr>
          <a:xfrm>
            <a:off x="4622800" y="2684780"/>
            <a:ext cx="1778000" cy="304800"/>
          </a:xfrm>
          <a:prstGeom prst="roundRect">
            <a:avLst/>
          </a:prstGeom>
          <a:solidFill>
            <a:schemeClr val="tx2">
              <a:lumMod val="60000"/>
              <a:lumOff val="4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37" name="Rectangle à coins arrondis 36"/>
          <p:cNvSpPr/>
          <p:nvPr/>
        </p:nvSpPr>
        <p:spPr>
          <a:xfrm>
            <a:off x="330200" y="4335780"/>
            <a:ext cx="8331200" cy="452120"/>
          </a:xfrm>
          <a:prstGeom prst="roundRect">
            <a:avLst/>
          </a:prstGeom>
          <a:solidFill>
            <a:schemeClr val="tx2">
              <a:lumMod val="60000"/>
              <a:lumOff val="4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38" name="Rectangle à coins arrondis 37"/>
          <p:cNvSpPr/>
          <p:nvPr/>
        </p:nvSpPr>
        <p:spPr>
          <a:xfrm>
            <a:off x="330200" y="4932680"/>
            <a:ext cx="8240086" cy="304800"/>
          </a:xfrm>
          <a:prstGeom prst="roundRect">
            <a:avLst/>
          </a:prstGeom>
          <a:solidFill>
            <a:schemeClr val="tx2">
              <a:lumMod val="60000"/>
              <a:lumOff val="4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39" name="Rectangle à coins arrondis 38"/>
          <p:cNvSpPr/>
          <p:nvPr/>
        </p:nvSpPr>
        <p:spPr>
          <a:xfrm>
            <a:off x="330200" y="5229860"/>
            <a:ext cx="6070600" cy="967740"/>
          </a:xfrm>
          <a:prstGeom prst="roundRect">
            <a:avLst/>
          </a:prstGeom>
          <a:solidFill>
            <a:schemeClr val="tx2">
              <a:lumMod val="60000"/>
              <a:lumOff val="4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33437474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hidden"/>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grpId="0" nodeType="clickEffect">
                                  <p:stCondLst>
                                    <p:cond delay="0"/>
                                  </p:stCondLst>
                                  <p:childTnLst>
                                    <p:set>
                                      <p:cBhvr>
                                        <p:cTn id="10" dur="1" fill="hold">
                                          <p:stCondLst>
                                            <p:cond delay="0"/>
                                          </p:stCondLst>
                                        </p:cTn>
                                        <p:tgtEl>
                                          <p:spTgt spid="12"/>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1" presetClass="exit" presetSubtype="0" fill="hold" grpId="0" nodeType="clickEffect">
                                  <p:stCondLst>
                                    <p:cond delay="0"/>
                                  </p:stCondLst>
                                  <p:childTnLst>
                                    <p:set>
                                      <p:cBhvr>
                                        <p:cTn id="14" dur="1" fill="hold">
                                          <p:stCondLst>
                                            <p:cond delay="0"/>
                                          </p:stCondLst>
                                        </p:cTn>
                                        <p:tgtEl>
                                          <p:spTgt spid="29"/>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1" presetClass="exit" presetSubtype="0" fill="hold" grpId="0" nodeType="clickEffect">
                                  <p:stCondLst>
                                    <p:cond delay="0"/>
                                  </p:stCondLst>
                                  <p:childTnLst>
                                    <p:set>
                                      <p:cBhvr>
                                        <p:cTn id="18" dur="1" fill="hold">
                                          <p:stCondLst>
                                            <p:cond delay="0"/>
                                          </p:stCondLst>
                                        </p:cTn>
                                        <p:tgtEl>
                                          <p:spTgt spid="30"/>
                                        </p:tgtEl>
                                        <p:attrNameLst>
                                          <p:attrName>style.visibility</p:attrName>
                                        </p:attrNameLst>
                                      </p:cBhvr>
                                      <p:to>
                                        <p:strVal val="hidden"/>
                                      </p:to>
                                    </p:set>
                                  </p:childTnLst>
                                </p:cTn>
                              </p:par>
                            </p:childTnLst>
                          </p:cTn>
                        </p:par>
                      </p:childTnLst>
                    </p:cTn>
                  </p:par>
                  <p:par>
                    <p:cTn id="19" fill="hold">
                      <p:stCondLst>
                        <p:cond delay="indefinite"/>
                      </p:stCondLst>
                      <p:childTnLst>
                        <p:par>
                          <p:cTn id="20" fill="hold">
                            <p:stCondLst>
                              <p:cond delay="0"/>
                            </p:stCondLst>
                            <p:childTnLst>
                              <p:par>
                                <p:cTn id="21" presetID="1" presetClass="exit" presetSubtype="0" fill="hold" grpId="0" nodeType="clickEffect">
                                  <p:stCondLst>
                                    <p:cond delay="0"/>
                                  </p:stCondLst>
                                  <p:childTnLst>
                                    <p:set>
                                      <p:cBhvr>
                                        <p:cTn id="22" dur="1" fill="hold">
                                          <p:stCondLst>
                                            <p:cond delay="0"/>
                                          </p:stCondLst>
                                        </p:cTn>
                                        <p:tgtEl>
                                          <p:spTgt spid="31"/>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1" presetClass="exit" presetSubtype="0" fill="hold" grpId="0" nodeType="clickEffect">
                                  <p:stCondLst>
                                    <p:cond delay="0"/>
                                  </p:stCondLst>
                                  <p:childTnLst>
                                    <p:set>
                                      <p:cBhvr>
                                        <p:cTn id="26" dur="1" fill="hold">
                                          <p:stCondLst>
                                            <p:cond delay="0"/>
                                          </p:stCondLst>
                                        </p:cTn>
                                        <p:tgtEl>
                                          <p:spTgt spid="32"/>
                                        </p:tgtEl>
                                        <p:attrNameLst>
                                          <p:attrName>style.visibility</p:attrName>
                                        </p:attrNameLst>
                                      </p:cBhvr>
                                      <p:to>
                                        <p:strVal val="hidden"/>
                                      </p:to>
                                    </p:set>
                                  </p:childTnLst>
                                </p:cTn>
                              </p:par>
                            </p:childTnLst>
                          </p:cTn>
                        </p:par>
                      </p:childTnLst>
                    </p:cTn>
                  </p:par>
                  <p:par>
                    <p:cTn id="27" fill="hold">
                      <p:stCondLst>
                        <p:cond delay="indefinite"/>
                      </p:stCondLst>
                      <p:childTnLst>
                        <p:par>
                          <p:cTn id="28" fill="hold">
                            <p:stCondLst>
                              <p:cond delay="0"/>
                            </p:stCondLst>
                            <p:childTnLst>
                              <p:par>
                                <p:cTn id="29" presetID="1" presetClass="exit" presetSubtype="0" fill="hold" grpId="0" nodeType="clickEffect">
                                  <p:stCondLst>
                                    <p:cond delay="0"/>
                                  </p:stCondLst>
                                  <p:childTnLst>
                                    <p:set>
                                      <p:cBhvr>
                                        <p:cTn id="30" dur="1" fill="hold">
                                          <p:stCondLst>
                                            <p:cond delay="0"/>
                                          </p:stCondLst>
                                        </p:cTn>
                                        <p:tgtEl>
                                          <p:spTgt spid="33"/>
                                        </p:tgtEl>
                                        <p:attrNameLst>
                                          <p:attrName>style.visibility</p:attrName>
                                        </p:attrNameLst>
                                      </p:cBhvr>
                                      <p:to>
                                        <p:strVal val="hidden"/>
                                      </p:to>
                                    </p:set>
                                  </p:childTnLst>
                                </p:cTn>
                              </p:par>
                            </p:childTnLst>
                          </p:cTn>
                        </p:par>
                      </p:childTnLst>
                    </p:cTn>
                  </p:par>
                  <p:par>
                    <p:cTn id="31" fill="hold">
                      <p:stCondLst>
                        <p:cond delay="indefinite"/>
                      </p:stCondLst>
                      <p:childTnLst>
                        <p:par>
                          <p:cTn id="32" fill="hold">
                            <p:stCondLst>
                              <p:cond delay="0"/>
                            </p:stCondLst>
                            <p:childTnLst>
                              <p:par>
                                <p:cTn id="33" presetID="1" presetClass="exit" presetSubtype="0" fill="hold" grpId="0" nodeType="clickEffect">
                                  <p:stCondLst>
                                    <p:cond delay="0"/>
                                  </p:stCondLst>
                                  <p:childTnLst>
                                    <p:set>
                                      <p:cBhvr>
                                        <p:cTn id="34" dur="1" fill="hold">
                                          <p:stCondLst>
                                            <p:cond delay="0"/>
                                          </p:stCondLst>
                                        </p:cTn>
                                        <p:tgtEl>
                                          <p:spTgt spid="34"/>
                                        </p:tgtEl>
                                        <p:attrNameLst>
                                          <p:attrName>style.visibility</p:attrName>
                                        </p:attrNameLst>
                                      </p:cBhvr>
                                      <p:to>
                                        <p:strVal val="hidden"/>
                                      </p:to>
                                    </p:set>
                                  </p:childTnLst>
                                </p:cTn>
                              </p:par>
                            </p:childTnLst>
                          </p:cTn>
                        </p:par>
                      </p:childTnLst>
                    </p:cTn>
                  </p:par>
                  <p:par>
                    <p:cTn id="35" fill="hold">
                      <p:stCondLst>
                        <p:cond delay="indefinite"/>
                      </p:stCondLst>
                      <p:childTnLst>
                        <p:par>
                          <p:cTn id="36" fill="hold">
                            <p:stCondLst>
                              <p:cond delay="0"/>
                            </p:stCondLst>
                            <p:childTnLst>
                              <p:par>
                                <p:cTn id="37" presetID="1" presetClass="exit" presetSubtype="0" fill="hold" grpId="0" nodeType="clickEffect">
                                  <p:stCondLst>
                                    <p:cond delay="0"/>
                                  </p:stCondLst>
                                  <p:childTnLst>
                                    <p:set>
                                      <p:cBhvr>
                                        <p:cTn id="38" dur="1" fill="hold">
                                          <p:stCondLst>
                                            <p:cond delay="0"/>
                                          </p:stCondLst>
                                        </p:cTn>
                                        <p:tgtEl>
                                          <p:spTgt spid="35"/>
                                        </p:tgtEl>
                                        <p:attrNameLst>
                                          <p:attrName>style.visibility</p:attrName>
                                        </p:attrNameLst>
                                      </p:cBhvr>
                                      <p:to>
                                        <p:strVal val="hidden"/>
                                      </p:to>
                                    </p:set>
                                  </p:childTnLst>
                                </p:cTn>
                              </p:par>
                            </p:childTnLst>
                          </p:cTn>
                        </p:par>
                      </p:childTnLst>
                    </p:cTn>
                  </p:par>
                  <p:par>
                    <p:cTn id="39" fill="hold">
                      <p:stCondLst>
                        <p:cond delay="indefinite"/>
                      </p:stCondLst>
                      <p:childTnLst>
                        <p:par>
                          <p:cTn id="40" fill="hold">
                            <p:stCondLst>
                              <p:cond delay="0"/>
                            </p:stCondLst>
                            <p:childTnLst>
                              <p:par>
                                <p:cTn id="41" presetID="1" presetClass="exit" presetSubtype="0" fill="hold" grpId="0" nodeType="clickEffect">
                                  <p:stCondLst>
                                    <p:cond delay="0"/>
                                  </p:stCondLst>
                                  <p:childTnLst>
                                    <p:set>
                                      <p:cBhvr>
                                        <p:cTn id="42" dur="1" fill="hold">
                                          <p:stCondLst>
                                            <p:cond delay="0"/>
                                          </p:stCondLst>
                                        </p:cTn>
                                        <p:tgtEl>
                                          <p:spTgt spid="36"/>
                                        </p:tgtEl>
                                        <p:attrNameLst>
                                          <p:attrName>style.visibility</p:attrName>
                                        </p:attrNameLst>
                                      </p:cBhvr>
                                      <p:to>
                                        <p:strVal val="hidden"/>
                                      </p:to>
                                    </p:set>
                                  </p:childTnLst>
                                </p:cTn>
                              </p:par>
                            </p:childTnLst>
                          </p:cTn>
                        </p:par>
                      </p:childTnLst>
                    </p:cTn>
                  </p:par>
                  <p:par>
                    <p:cTn id="43" fill="hold">
                      <p:stCondLst>
                        <p:cond delay="indefinite"/>
                      </p:stCondLst>
                      <p:childTnLst>
                        <p:par>
                          <p:cTn id="44" fill="hold">
                            <p:stCondLst>
                              <p:cond delay="0"/>
                            </p:stCondLst>
                            <p:childTnLst>
                              <p:par>
                                <p:cTn id="45" presetID="1" presetClass="exit" presetSubtype="0" fill="hold" grpId="0" nodeType="clickEffect">
                                  <p:stCondLst>
                                    <p:cond delay="0"/>
                                  </p:stCondLst>
                                  <p:childTnLst>
                                    <p:set>
                                      <p:cBhvr>
                                        <p:cTn id="46" dur="1" fill="hold">
                                          <p:stCondLst>
                                            <p:cond delay="0"/>
                                          </p:stCondLst>
                                        </p:cTn>
                                        <p:tgtEl>
                                          <p:spTgt spid="37"/>
                                        </p:tgtEl>
                                        <p:attrNameLst>
                                          <p:attrName>style.visibility</p:attrName>
                                        </p:attrNameLst>
                                      </p:cBhvr>
                                      <p:to>
                                        <p:strVal val="hidden"/>
                                      </p:to>
                                    </p:set>
                                  </p:childTnLst>
                                </p:cTn>
                              </p:par>
                            </p:childTnLst>
                          </p:cTn>
                        </p:par>
                      </p:childTnLst>
                    </p:cTn>
                  </p:par>
                  <p:par>
                    <p:cTn id="47" fill="hold">
                      <p:stCondLst>
                        <p:cond delay="indefinite"/>
                      </p:stCondLst>
                      <p:childTnLst>
                        <p:par>
                          <p:cTn id="48" fill="hold">
                            <p:stCondLst>
                              <p:cond delay="0"/>
                            </p:stCondLst>
                            <p:childTnLst>
                              <p:par>
                                <p:cTn id="49" presetID="1" presetClass="exit" presetSubtype="0" fill="hold" grpId="0" nodeType="clickEffect">
                                  <p:stCondLst>
                                    <p:cond delay="0"/>
                                  </p:stCondLst>
                                  <p:childTnLst>
                                    <p:set>
                                      <p:cBhvr>
                                        <p:cTn id="50" dur="1" fill="hold">
                                          <p:stCondLst>
                                            <p:cond delay="0"/>
                                          </p:stCondLst>
                                        </p:cTn>
                                        <p:tgtEl>
                                          <p:spTgt spid="38"/>
                                        </p:tgtEl>
                                        <p:attrNameLst>
                                          <p:attrName>style.visibility</p:attrName>
                                        </p:attrNameLst>
                                      </p:cBhvr>
                                      <p:to>
                                        <p:strVal val="hidden"/>
                                      </p:to>
                                    </p:set>
                                  </p:childTnLst>
                                </p:cTn>
                              </p:par>
                            </p:childTnLst>
                          </p:cTn>
                        </p:par>
                      </p:childTnLst>
                    </p:cTn>
                  </p:par>
                  <p:par>
                    <p:cTn id="51" fill="hold">
                      <p:stCondLst>
                        <p:cond delay="indefinite"/>
                      </p:stCondLst>
                      <p:childTnLst>
                        <p:par>
                          <p:cTn id="52" fill="hold">
                            <p:stCondLst>
                              <p:cond delay="0"/>
                            </p:stCondLst>
                            <p:childTnLst>
                              <p:par>
                                <p:cTn id="53" presetID="1" presetClass="exit" presetSubtype="0" fill="hold" grpId="0" nodeType="clickEffect">
                                  <p:stCondLst>
                                    <p:cond delay="0"/>
                                  </p:stCondLst>
                                  <p:childTnLst>
                                    <p:set>
                                      <p:cBhvr>
                                        <p:cTn id="54" dur="1" fill="hold">
                                          <p:stCondLst>
                                            <p:cond delay="0"/>
                                          </p:stCondLst>
                                        </p:cTn>
                                        <p:tgtEl>
                                          <p:spTgt spid="39"/>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2" grpId="0" animBg="1"/>
      <p:bldP spid="29" grpId="0" animBg="1"/>
      <p:bldP spid="30" grpId="0" animBg="1"/>
      <p:bldP spid="31" grpId="0" animBg="1"/>
      <p:bldP spid="32" grpId="0" animBg="1"/>
      <p:bldP spid="33" grpId="0" animBg="1"/>
      <p:bldP spid="34" grpId="0" animBg="1"/>
      <p:bldP spid="35" grpId="0" animBg="1"/>
      <p:bldP spid="36" grpId="0" animBg="1"/>
      <p:bldP spid="37" grpId="0" animBg="1"/>
      <p:bldP spid="38" grpId="0" animBg="1"/>
      <p:bldP spid="39"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ZoneTexte 3"/>
          <p:cNvSpPr txBox="1"/>
          <p:nvPr/>
        </p:nvSpPr>
        <p:spPr>
          <a:xfrm>
            <a:off x="165100" y="137656"/>
            <a:ext cx="8877300" cy="6555639"/>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r>
              <a:rPr lang="fr-FR" sz="1400" dirty="0"/>
              <a:t> 6 a) Donne un titre à ses différentes images à l’aide des mots proposés dans la barre. </a:t>
            </a:r>
          </a:p>
          <a:p>
            <a:r>
              <a:rPr lang="fr-FR" sz="1400" dirty="0"/>
              <a:t> 6 b) Visionne à nouveau le bulletin météo télévisé et retrouve la structure du bulletin en numérotant les différentes                          images ci-dessous.</a:t>
            </a:r>
          </a:p>
          <a:p>
            <a:endParaRPr lang="fr-FR" sz="1400" dirty="0"/>
          </a:p>
          <a:p>
            <a:endParaRPr lang="fr-FR" sz="1400" dirty="0"/>
          </a:p>
          <a:p>
            <a:endParaRPr lang="fr-FR" sz="1400" dirty="0"/>
          </a:p>
          <a:p>
            <a:endParaRPr lang="fr-FR" sz="1400" dirty="0"/>
          </a:p>
          <a:p>
            <a:endParaRPr lang="fr-FR" sz="1400" dirty="0"/>
          </a:p>
          <a:p>
            <a:endParaRPr lang="fr-FR" sz="1400" dirty="0"/>
          </a:p>
          <a:p>
            <a:endParaRPr lang="fr-FR" sz="1400" dirty="0"/>
          </a:p>
          <a:p>
            <a:endParaRPr lang="fr-FR" sz="1400" dirty="0"/>
          </a:p>
          <a:p>
            <a:endParaRPr lang="fr-FR" sz="1400" dirty="0"/>
          </a:p>
          <a:p>
            <a:endParaRPr lang="fr-FR" sz="1400" dirty="0"/>
          </a:p>
          <a:p>
            <a:endParaRPr lang="fr-FR" sz="1400" dirty="0"/>
          </a:p>
          <a:p>
            <a:endParaRPr lang="fr-FR" sz="1400" dirty="0"/>
          </a:p>
          <a:p>
            <a:endParaRPr lang="fr-FR" sz="1400" dirty="0"/>
          </a:p>
          <a:p>
            <a:endParaRPr lang="fr-FR" sz="1400" dirty="0"/>
          </a:p>
          <a:p>
            <a:endParaRPr lang="fr-FR" sz="1400" dirty="0"/>
          </a:p>
          <a:p>
            <a:endParaRPr lang="fr-FR" sz="1400" dirty="0"/>
          </a:p>
          <a:p>
            <a:endParaRPr lang="fr-FR" sz="1400" dirty="0"/>
          </a:p>
          <a:p>
            <a:endParaRPr lang="fr-FR" sz="1400" dirty="0"/>
          </a:p>
          <a:p>
            <a:endParaRPr lang="fr-FR" sz="1400" dirty="0"/>
          </a:p>
          <a:p>
            <a:endParaRPr lang="fr-FR" sz="1400" dirty="0"/>
          </a:p>
          <a:p>
            <a:endParaRPr lang="fr-FR" sz="1400" dirty="0"/>
          </a:p>
          <a:p>
            <a:endParaRPr lang="fr-FR" sz="1400" dirty="0"/>
          </a:p>
          <a:p>
            <a:endParaRPr lang="fr-FR" sz="1400" dirty="0"/>
          </a:p>
          <a:p>
            <a:endParaRPr lang="fr-FR" sz="1400" dirty="0"/>
          </a:p>
          <a:p>
            <a:endParaRPr lang="fr-FR" sz="1400" dirty="0"/>
          </a:p>
          <a:p>
            <a:endParaRPr lang="fr-FR" sz="1400" dirty="0"/>
          </a:p>
          <a:p>
            <a:endParaRPr lang="fr-FR" sz="1400" dirty="0"/>
          </a:p>
        </p:txBody>
      </p:sp>
      <p:pic>
        <p:nvPicPr>
          <p:cNvPr id="5" name="Image 4" descr="Capture d’écran 2014-03-13 à 15.18.38.png"/>
          <p:cNvPicPr>
            <a:picLocks noChangeAspect="1"/>
          </p:cNvPicPr>
          <p:nvPr/>
        </p:nvPicPr>
        <p:blipFill rotWithShape="1">
          <a:blip r:embed="rId2">
            <a:extLst>
              <a:ext uri="{28A0092B-C50C-407E-A947-70E740481C1C}">
                <a14:useLocalDpi xmlns:a14="http://schemas.microsoft.com/office/drawing/2010/main" val="0"/>
              </a:ext>
            </a:extLst>
          </a:blip>
          <a:srcRect l="16667" t="6889" r="1389" b="6000"/>
          <a:stretch/>
        </p:blipFill>
        <p:spPr>
          <a:xfrm>
            <a:off x="3485608" y="1754819"/>
            <a:ext cx="2222501" cy="1476645"/>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6" name="Image 5" descr="Capture d’écran 2014-03-13 à 15.25.16.png"/>
          <p:cNvPicPr>
            <a:picLocks noChangeAspect="1"/>
          </p:cNvPicPr>
          <p:nvPr/>
        </p:nvPicPr>
        <p:blipFill rotWithShape="1">
          <a:blip r:embed="rId3">
            <a:extLst>
              <a:ext uri="{28A0092B-C50C-407E-A947-70E740481C1C}">
                <a14:useLocalDpi xmlns:a14="http://schemas.microsoft.com/office/drawing/2010/main" val="0"/>
              </a:ext>
            </a:extLst>
          </a:blip>
          <a:srcRect l="15556" t="23778" r="40138" b="34444"/>
          <a:stretch/>
        </p:blipFill>
        <p:spPr>
          <a:xfrm>
            <a:off x="6311752" y="4042312"/>
            <a:ext cx="2476500" cy="1459504"/>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7" name="Image 6" descr="Capture d’écran 2014-03-13 à 15.26.46.png"/>
          <p:cNvPicPr>
            <a:picLocks noChangeAspect="1"/>
          </p:cNvPicPr>
          <p:nvPr/>
        </p:nvPicPr>
        <p:blipFill rotWithShape="1">
          <a:blip r:embed="rId4">
            <a:extLst>
              <a:ext uri="{28A0092B-C50C-407E-A947-70E740481C1C}">
                <a14:useLocalDpi xmlns:a14="http://schemas.microsoft.com/office/drawing/2010/main" val="0"/>
              </a:ext>
            </a:extLst>
          </a:blip>
          <a:srcRect t="9872" b="5555"/>
          <a:stretch/>
        </p:blipFill>
        <p:spPr>
          <a:xfrm>
            <a:off x="6187924" y="1754819"/>
            <a:ext cx="2610391" cy="13798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8" name="Image 7" descr="Capture d’écran 2014-03-13 à 15.27.58.png"/>
          <p:cNvPicPr>
            <a:picLocks noChangeAspect="1"/>
          </p:cNvPicPr>
          <p:nvPr/>
        </p:nvPicPr>
        <p:blipFill rotWithShape="1">
          <a:blip r:embed="rId5">
            <a:extLst>
              <a:ext uri="{28A0092B-C50C-407E-A947-70E740481C1C}">
                <a14:useLocalDpi xmlns:a14="http://schemas.microsoft.com/office/drawing/2010/main" val="0"/>
              </a:ext>
            </a:extLst>
          </a:blip>
          <a:srcRect l="5139" t="6667" b="6223"/>
          <a:stretch/>
        </p:blipFill>
        <p:spPr>
          <a:xfrm>
            <a:off x="469899" y="1823500"/>
            <a:ext cx="2411058" cy="1383798"/>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9" name="Image 8" descr="Capture d’écran 2014-03-13 à 15.29.42.png"/>
          <p:cNvPicPr>
            <a:picLocks noChangeAspect="1"/>
          </p:cNvPicPr>
          <p:nvPr/>
        </p:nvPicPr>
        <p:blipFill rotWithShape="1">
          <a:blip r:embed="rId6">
            <a:extLst>
              <a:ext uri="{28A0092B-C50C-407E-A947-70E740481C1C}">
                <a14:useLocalDpi xmlns:a14="http://schemas.microsoft.com/office/drawing/2010/main" val="0"/>
              </a:ext>
            </a:extLst>
          </a:blip>
          <a:srcRect t="6223" b="7111"/>
          <a:stretch/>
        </p:blipFill>
        <p:spPr>
          <a:xfrm>
            <a:off x="484523" y="3768536"/>
            <a:ext cx="2396434" cy="1298068"/>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10" name="Image 9" descr="Capture d’écran 2014-03-13 à 15.30.59.png"/>
          <p:cNvPicPr>
            <a:picLocks noChangeAspect="1"/>
          </p:cNvPicPr>
          <p:nvPr/>
        </p:nvPicPr>
        <p:blipFill rotWithShape="1">
          <a:blip r:embed="rId7">
            <a:extLst>
              <a:ext uri="{28A0092B-C50C-407E-A947-70E740481C1C}">
                <a14:useLocalDpi xmlns:a14="http://schemas.microsoft.com/office/drawing/2010/main" val="0"/>
              </a:ext>
            </a:extLst>
          </a:blip>
          <a:srcRect t="6667" b="6444"/>
          <a:stretch/>
        </p:blipFill>
        <p:spPr>
          <a:xfrm>
            <a:off x="3556296" y="3943007"/>
            <a:ext cx="2396435" cy="1301397"/>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12" name="Image 11" descr="Capture d’écran 2014-03-13 à 15.34.39.png"/>
          <p:cNvPicPr>
            <a:picLocks noChangeAspect="1"/>
          </p:cNvPicPr>
          <p:nvPr/>
        </p:nvPicPr>
        <p:blipFill rotWithShape="1">
          <a:blip r:embed="rId8">
            <a:extLst>
              <a:ext uri="{28A0092B-C50C-407E-A947-70E740481C1C}">
                <a14:useLocalDpi xmlns:a14="http://schemas.microsoft.com/office/drawing/2010/main" val="0"/>
              </a:ext>
            </a:extLst>
          </a:blip>
          <a:srcRect l="10557" t="10354" r="3611" b="5556"/>
          <a:stretch/>
        </p:blipFill>
        <p:spPr>
          <a:xfrm>
            <a:off x="484523" y="5886143"/>
            <a:ext cx="1149202" cy="703664"/>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13" name="Rectangle 12"/>
          <p:cNvSpPr/>
          <p:nvPr/>
        </p:nvSpPr>
        <p:spPr>
          <a:xfrm>
            <a:off x="406399" y="876300"/>
            <a:ext cx="8455416" cy="723900"/>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fr-FR" sz="1600" b="1" dirty="0"/>
              <a:t>générique – salutations de la présentatrice – présentation générale du temps – présentation précise du temps – les températures – les vents – l’éphéméride et les « au revoir »</a:t>
            </a:r>
          </a:p>
        </p:txBody>
      </p:sp>
      <p:sp>
        <p:nvSpPr>
          <p:cNvPr id="14" name="ZoneTexte 13"/>
          <p:cNvSpPr txBox="1"/>
          <p:nvPr/>
        </p:nvSpPr>
        <p:spPr>
          <a:xfrm>
            <a:off x="1217256" y="3300145"/>
            <a:ext cx="1945044" cy="307777"/>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pPr algn="ctr"/>
            <a:r>
              <a:rPr lang="fr-FR" sz="1400" dirty="0">
                <a:solidFill>
                  <a:srgbClr val="FF0000"/>
                </a:solidFill>
              </a:rPr>
              <a:t>Prés. précise du temps</a:t>
            </a:r>
          </a:p>
        </p:txBody>
      </p:sp>
      <p:sp>
        <p:nvSpPr>
          <p:cNvPr id="15" name="ZoneTexte 14"/>
          <p:cNvSpPr txBox="1"/>
          <p:nvPr/>
        </p:nvSpPr>
        <p:spPr>
          <a:xfrm>
            <a:off x="469898" y="3300145"/>
            <a:ext cx="635002" cy="369332"/>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r>
              <a:rPr lang="fr-FR" dirty="0">
                <a:solidFill>
                  <a:srgbClr val="FF0000"/>
                </a:solidFill>
              </a:rPr>
              <a:t>N° 4</a:t>
            </a:r>
          </a:p>
        </p:txBody>
      </p:sp>
      <p:sp>
        <p:nvSpPr>
          <p:cNvPr id="16" name="ZoneTexte 15"/>
          <p:cNvSpPr txBox="1"/>
          <p:nvPr/>
        </p:nvSpPr>
        <p:spPr>
          <a:xfrm>
            <a:off x="4151255" y="3362822"/>
            <a:ext cx="1663700" cy="369332"/>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pPr algn="ctr"/>
            <a:r>
              <a:rPr lang="fr-FR" dirty="0">
                <a:solidFill>
                  <a:srgbClr val="FF0000"/>
                </a:solidFill>
              </a:rPr>
              <a:t>générique</a:t>
            </a:r>
          </a:p>
        </p:txBody>
      </p:sp>
      <p:sp>
        <p:nvSpPr>
          <p:cNvPr id="17" name="ZoneTexte 16"/>
          <p:cNvSpPr txBox="1"/>
          <p:nvPr/>
        </p:nvSpPr>
        <p:spPr>
          <a:xfrm>
            <a:off x="3403896" y="3362822"/>
            <a:ext cx="635002" cy="369332"/>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r>
              <a:rPr lang="fr-FR" dirty="0">
                <a:solidFill>
                  <a:srgbClr val="FF0000"/>
                </a:solidFill>
              </a:rPr>
              <a:t>N° 1</a:t>
            </a:r>
          </a:p>
        </p:txBody>
      </p:sp>
      <p:sp>
        <p:nvSpPr>
          <p:cNvPr id="18" name="ZoneTexte 17"/>
          <p:cNvSpPr txBox="1"/>
          <p:nvPr/>
        </p:nvSpPr>
        <p:spPr>
          <a:xfrm>
            <a:off x="6909883" y="3298499"/>
            <a:ext cx="2043616" cy="646331"/>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pPr algn="ctr"/>
            <a:r>
              <a:rPr lang="fr-FR" dirty="0">
                <a:solidFill>
                  <a:srgbClr val="FF0000"/>
                </a:solidFill>
              </a:rPr>
              <a:t>Présentation générale du temps</a:t>
            </a:r>
          </a:p>
        </p:txBody>
      </p:sp>
      <p:sp>
        <p:nvSpPr>
          <p:cNvPr id="19" name="ZoneTexte 18"/>
          <p:cNvSpPr txBox="1"/>
          <p:nvPr/>
        </p:nvSpPr>
        <p:spPr>
          <a:xfrm>
            <a:off x="6187924" y="3425499"/>
            <a:ext cx="619276" cy="369332"/>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r>
              <a:rPr lang="fr-FR" dirty="0">
                <a:solidFill>
                  <a:srgbClr val="FF0000"/>
                </a:solidFill>
              </a:rPr>
              <a:t>N° 3</a:t>
            </a:r>
          </a:p>
        </p:txBody>
      </p:sp>
      <p:sp>
        <p:nvSpPr>
          <p:cNvPr id="20" name="ZoneTexte 19"/>
          <p:cNvSpPr txBox="1"/>
          <p:nvPr/>
        </p:nvSpPr>
        <p:spPr>
          <a:xfrm>
            <a:off x="1166456" y="5157270"/>
            <a:ext cx="2186639" cy="369332"/>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pPr algn="ctr"/>
            <a:r>
              <a:rPr lang="fr-FR" dirty="0">
                <a:solidFill>
                  <a:srgbClr val="FF0000"/>
                </a:solidFill>
              </a:rPr>
              <a:t>les températures</a:t>
            </a:r>
          </a:p>
        </p:txBody>
      </p:sp>
      <p:sp>
        <p:nvSpPr>
          <p:cNvPr id="21" name="ZoneTexte 20"/>
          <p:cNvSpPr txBox="1"/>
          <p:nvPr/>
        </p:nvSpPr>
        <p:spPr>
          <a:xfrm>
            <a:off x="469898" y="5284270"/>
            <a:ext cx="635002" cy="369332"/>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r>
              <a:rPr lang="fr-FR" dirty="0">
                <a:solidFill>
                  <a:srgbClr val="FF0000"/>
                </a:solidFill>
              </a:rPr>
              <a:t>N° 5</a:t>
            </a:r>
          </a:p>
        </p:txBody>
      </p:sp>
      <p:sp>
        <p:nvSpPr>
          <p:cNvPr id="22" name="ZoneTexte 21"/>
          <p:cNvSpPr txBox="1"/>
          <p:nvPr/>
        </p:nvSpPr>
        <p:spPr>
          <a:xfrm>
            <a:off x="4367155" y="5385870"/>
            <a:ext cx="1663700" cy="369332"/>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pPr algn="ctr"/>
            <a:r>
              <a:rPr lang="fr-FR" dirty="0">
                <a:solidFill>
                  <a:srgbClr val="FF0000"/>
                </a:solidFill>
              </a:rPr>
              <a:t>les vents</a:t>
            </a:r>
          </a:p>
        </p:txBody>
      </p:sp>
      <p:sp>
        <p:nvSpPr>
          <p:cNvPr id="23" name="ZoneTexte 22"/>
          <p:cNvSpPr txBox="1"/>
          <p:nvPr/>
        </p:nvSpPr>
        <p:spPr>
          <a:xfrm>
            <a:off x="3619796" y="5385870"/>
            <a:ext cx="635002" cy="369332"/>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r>
              <a:rPr lang="fr-FR" dirty="0">
                <a:solidFill>
                  <a:srgbClr val="FF0000"/>
                </a:solidFill>
              </a:rPr>
              <a:t>N° 6</a:t>
            </a:r>
          </a:p>
        </p:txBody>
      </p:sp>
      <p:sp>
        <p:nvSpPr>
          <p:cNvPr id="24" name="ZoneTexte 23"/>
          <p:cNvSpPr txBox="1"/>
          <p:nvPr/>
        </p:nvSpPr>
        <p:spPr>
          <a:xfrm>
            <a:off x="7046410" y="5603242"/>
            <a:ext cx="1843589" cy="646331"/>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r>
              <a:rPr lang="fr-FR" dirty="0">
                <a:solidFill>
                  <a:srgbClr val="FF0000"/>
                </a:solidFill>
              </a:rPr>
              <a:t>Salutations de la présentatrice</a:t>
            </a:r>
          </a:p>
        </p:txBody>
      </p:sp>
      <p:sp>
        <p:nvSpPr>
          <p:cNvPr id="25" name="ZoneTexte 24"/>
          <p:cNvSpPr txBox="1"/>
          <p:nvPr/>
        </p:nvSpPr>
        <p:spPr>
          <a:xfrm>
            <a:off x="6299051" y="5692143"/>
            <a:ext cx="644431" cy="369332"/>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r>
              <a:rPr lang="fr-FR" dirty="0">
                <a:solidFill>
                  <a:srgbClr val="FF0000"/>
                </a:solidFill>
              </a:rPr>
              <a:t>N° 2</a:t>
            </a:r>
          </a:p>
        </p:txBody>
      </p:sp>
      <p:sp>
        <p:nvSpPr>
          <p:cNvPr id="26" name="ZoneTexte 25"/>
          <p:cNvSpPr txBox="1"/>
          <p:nvPr/>
        </p:nvSpPr>
        <p:spPr>
          <a:xfrm>
            <a:off x="2500254" y="6055375"/>
            <a:ext cx="3530601" cy="369332"/>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pPr algn="ctr"/>
            <a:r>
              <a:rPr lang="fr-FR" dirty="0">
                <a:solidFill>
                  <a:srgbClr val="FF0000"/>
                </a:solidFill>
              </a:rPr>
              <a:t>L’éphéméride et les « au revoir »</a:t>
            </a:r>
          </a:p>
        </p:txBody>
      </p:sp>
      <p:sp>
        <p:nvSpPr>
          <p:cNvPr id="27" name="ZoneTexte 26"/>
          <p:cNvSpPr txBox="1"/>
          <p:nvPr/>
        </p:nvSpPr>
        <p:spPr>
          <a:xfrm>
            <a:off x="1752896" y="6055375"/>
            <a:ext cx="635002" cy="369332"/>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r>
              <a:rPr lang="fr-FR" dirty="0">
                <a:solidFill>
                  <a:srgbClr val="FF0000"/>
                </a:solidFill>
              </a:rPr>
              <a:t>N° 7</a:t>
            </a:r>
          </a:p>
        </p:txBody>
      </p:sp>
      <p:sp>
        <p:nvSpPr>
          <p:cNvPr id="28" name="Rectangle à coins arrondis 27"/>
          <p:cNvSpPr/>
          <p:nvPr/>
        </p:nvSpPr>
        <p:spPr>
          <a:xfrm>
            <a:off x="7319624" y="6386622"/>
            <a:ext cx="1570375" cy="282555"/>
          </a:xfrm>
          <a:prstGeom prst="roundRect">
            <a:avLst/>
          </a:prstGeom>
          <a:gradFill flip="none" rotWithShape="1">
            <a:gsLst>
              <a:gs pos="0">
                <a:schemeClr val="tx2">
                  <a:lumMod val="60000"/>
                  <a:lumOff val="40000"/>
                </a:schemeClr>
              </a:gs>
              <a:gs pos="100000">
                <a:srgbClr val="FFFFFF"/>
              </a:gs>
            </a:gsLst>
            <a:lin ang="0" scaled="1"/>
            <a:tileRect/>
          </a:gradFill>
        </p:spPr>
        <p:style>
          <a:lnRef idx="1">
            <a:schemeClr val="accent1"/>
          </a:lnRef>
          <a:fillRef idx="3">
            <a:schemeClr val="accent1"/>
          </a:fillRef>
          <a:effectRef idx="2">
            <a:schemeClr val="accent1"/>
          </a:effectRef>
          <a:fontRef idx="minor">
            <a:schemeClr val="lt1"/>
          </a:fontRef>
        </p:style>
        <p:txBody>
          <a:bodyPr rtlCol="0" anchor="ctr"/>
          <a:lstStyle/>
          <a:p>
            <a:pPr algn="ctr"/>
            <a:r>
              <a:rPr lang="fr-FR" sz="1200" dirty="0">
                <a:solidFill>
                  <a:schemeClr val="tx1">
                    <a:lumMod val="75000"/>
                    <a:lumOff val="25000"/>
                  </a:schemeClr>
                </a:solidFill>
              </a:rPr>
              <a:t>Corrigé-D19</a:t>
            </a:r>
          </a:p>
        </p:txBody>
      </p:sp>
    </p:spTree>
    <p:extLst>
      <p:ext uri="{BB962C8B-B14F-4D97-AF65-F5344CB8AC3E}">
        <p14:creationId xmlns:p14="http://schemas.microsoft.com/office/powerpoint/2010/main" val="29780624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6"/>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25"/>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2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9"/>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8"/>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15"/>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14"/>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21"/>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20"/>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23"/>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22"/>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27"/>
                                        </p:tgtEl>
                                        <p:attrNameLst>
                                          <p:attrName>style.visibility</p:attrName>
                                        </p:attrNameLst>
                                      </p:cBhvr>
                                      <p:to>
                                        <p:strVal val="visible"/>
                                      </p:to>
                                    </p:set>
                                  </p:childTnLst>
                                </p:cTn>
                              </p:par>
                              <p:par>
                                <p:cTn id="43" presetID="1" presetClass="entr" presetSubtype="0" fill="hold" grpId="0" nodeType="withEffect">
                                  <p:stCondLst>
                                    <p:cond delay="0"/>
                                  </p:stCondLst>
                                  <p:childTnLst>
                                    <p:set>
                                      <p:cBhvr>
                                        <p:cTn id="44" dur="1" fill="hold">
                                          <p:stCondLst>
                                            <p:cond delay="0"/>
                                          </p:stCondLst>
                                        </p:cTn>
                                        <p:tgtEl>
                                          <p:spTgt spid="2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5" grpId="0" animBg="1"/>
      <p:bldP spid="16" grpId="0" animBg="1"/>
      <p:bldP spid="17" grpId="0" animBg="1"/>
      <p:bldP spid="18" grpId="0" animBg="1"/>
      <p:bldP spid="19" grpId="0" animBg="1"/>
      <p:bldP spid="20" grpId="0" animBg="1"/>
      <p:bldP spid="21" grpId="0" animBg="1"/>
      <p:bldP spid="22" grpId="0" animBg="1"/>
      <p:bldP spid="23" grpId="0" animBg="1"/>
      <p:bldP spid="24" grpId="0" animBg="1"/>
      <p:bldP spid="25" grpId="0" animBg="1"/>
      <p:bldP spid="26" grpId="0" animBg="1"/>
      <p:bldP spid="27"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ZoneTexte 3"/>
          <p:cNvSpPr txBox="1"/>
          <p:nvPr/>
        </p:nvSpPr>
        <p:spPr>
          <a:xfrm>
            <a:off x="254000" y="297190"/>
            <a:ext cx="8671315" cy="5909308"/>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r>
              <a:rPr lang="fr-FR" sz="1600" u="sng" dirty="0"/>
              <a:t>Après avoir réfléchi sur la structure du bulletin, on retrouve en : </a:t>
            </a:r>
          </a:p>
          <a:p>
            <a:endParaRPr lang="fr-FR" sz="1400" dirty="0"/>
          </a:p>
          <a:p>
            <a:endParaRPr lang="fr-FR" sz="1400" dirty="0"/>
          </a:p>
          <a:p>
            <a:endParaRPr lang="fr-FR" sz="1400" dirty="0"/>
          </a:p>
          <a:p>
            <a:endParaRPr lang="fr-FR" sz="1400" dirty="0"/>
          </a:p>
          <a:p>
            <a:endParaRPr lang="fr-FR" sz="1400" dirty="0"/>
          </a:p>
          <a:p>
            <a:r>
              <a:rPr lang="fr-FR" sz="1400" dirty="0"/>
              <a:t> </a:t>
            </a:r>
          </a:p>
          <a:p>
            <a:endParaRPr lang="fr-FR" sz="1400" dirty="0"/>
          </a:p>
          <a:p>
            <a:endParaRPr lang="fr-FR" sz="1400" dirty="0"/>
          </a:p>
          <a:p>
            <a:r>
              <a:rPr lang="fr-FR" sz="1400" dirty="0"/>
              <a:t>  </a:t>
            </a:r>
          </a:p>
          <a:p>
            <a:pPr marL="342900" indent="-342900">
              <a:buAutoNum type="arabicPeriod"/>
            </a:pPr>
            <a:endParaRPr lang="fr-FR" sz="1400" dirty="0"/>
          </a:p>
          <a:p>
            <a:pPr marL="342900" indent="-342900">
              <a:buAutoNum type="arabicPeriod"/>
            </a:pPr>
            <a:endParaRPr lang="fr-FR" sz="1400" dirty="0"/>
          </a:p>
          <a:p>
            <a:pPr marL="342900" indent="-342900">
              <a:buAutoNum type="arabicPeriod"/>
            </a:pPr>
            <a:endParaRPr lang="fr-FR" sz="1400" dirty="0"/>
          </a:p>
          <a:p>
            <a:endParaRPr lang="fr-FR" sz="1400" dirty="0"/>
          </a:p>
          <a:p>
            <a:endParaRPr lang="fr-FR" sz="1400" dirty="0"/>
          </a:p>
          <a:p>
            <a:endParaRPr lang="fr-FR" sz="1400" dirty="0"/>
          </a:p>
          <a:p>
            <a:endParaRPr lang="fr-FR" sz="1400" dirty="0"/>
          </a:p>
          <a:p>
            <a:endParaRPr lang="fr-FR" sz="1400" dirty="0"/>
          </a:p>
          <a:p>
            <a:endParaRPr lang="fr-FR" sz="1400" dirty="0"/>
          </a:p>
          <a:p>
            <a:endParaRPr lang="fr-FR" sz="1400" dirty="0"/>
          </a:p>
          <a:p>
            <a:endParaRPr lang="fr-FR" sz="1400" dirty="0"/>
          </a:p>
          <a:p>
            <a:endParaRPr lang="fr-FR" sz="1400" dirty="0"/>
          </a:p>
          <a:p>
            <a:endParaRPr lang="fr-FR" sz="1400" dirty="0"/>
          </a:p>
          <a:p>
            <a:endParaRPr lang="fr-FR" sz="1400" dirty="0"/>
          </a:p>
          <a:p>
            <a:endParaRPr lang="fr-FR" sz="1400" dirty="0"/>
          </a:p>
          <a:p>
            <a:endParaRPr lang="fr-FR" sz="1400" dirty="0"/>
          </a:p>
          <a:p>
            <a:endParaRPr lang="fr-FR" sz="1400" dirty="0"/>
          </a:p>
        </p:txBody>
      </p:sp>
      <p:graphicFrame>
        <p:nvGraphicFramePr>
          <p:cNvPr id="5" name="Tableau 4"/>
          <p:cNvGraphicFramePr>
            <a:graphicFrameLocks noGrp="1"/>
          </p:cNvGraphicFramePr>
          <p:nvPr>
            <p:extLst>
              <p:ext uri="{D42A27DB-BD31-4B8C-83A1-F6EECF244321}">
                <p14:modId xmlns:p14="http://schemas.microsoft.com/office/powerpoint/2010/main" val="4077691834"/>
              </p:ext>
            </p:extLst>
          </p:nvPr>
        </p:nvGraphicFramePr>
        <p:xfrm>
          <a:off x="1651000" y="1061720"/>
          <a:ext cx="5562600" cy="3789681"/>
        </p:xfrm>
        <a:graphic>
          <a:graphicData uri="http://schemas.openxmlformats.org/drawingml/2006/table">
            <a:tbl>
              <a:tblPr firstRow="1" bandRow="1">
                <a:tableStyleId>{5940675A-B579-460E-94D1-54222C63F5DA}</a:tableStyleId>
              </a:tblPr>
              <a:tblGrid>
                <a:gridCol w="381000">
                  <a:extLst>
                    <a:ext uri="{9D8B030D-6E8A-4147-A177-3AD203B41FA5}">
                      <a16:colId xmlns:a16="http://schemas.microsoft.com/office/drawing/2014/main" val="20000"/>
                    </a:ext>
                  </a:extLst>
                </a:gridCol>
                <a:gridCol w="5181600">
                  <a:extLst>
                    <a:ext uri="{9D8B030D-6E8A-4147-A177-3AD203B41FA5}">
                      <a16:colId xmlns:a16="http://schemas.microsoft.com/office/drawing/2014/main" val="20001"/>
                    </a:ext>
                  </a:extLst>
                </a:gridCol>
              </a:tblGrid>
              <a:tr h="541383">
                <a:tc>
                  <a:txBody>
                    <a:bodyPr/>
                    <a:lstStyle/>
                    <a:p>
                      <a:r>
                        <a:rPr lang="fr-FR" dirty="0"/>
                        <a:t>1</a:t>
                      </a:r>
                    </a:p>
                  </a:txBody>
                  <a:tcPr/>
                </a:tc>
                <a:tc>
                  <a:txBody>
                    <a:bodyPr/>
                    <a:lstStyle/>
                    <a:p>
                      <a:endParaRPr lang="fr-FR" dirty="0"/>
                    </a:p>
                  </a:txBody>
                  <a:tcPr/>
                </a:tc>
                <a:extLst>
                  <a:ext uri="{0D108BD9-81ED-4DB2-BD59-A6C34878D82A}">
                    <a16:rowId xmlns:a16="http://schemas.microsoft.com/office/drawing/2014/main" val="10000"/>
                  </a:ext>
                </a:extLst>
              </a:tr>
              <a:tr h="541383">
                <a:tc>
                  <a:txBody>
                    <a:bodyPr/>
                    <a:lstStyle/>
                    <a:p>
                      <a:r>
                        <a:rPr lang="fr-FR" dirty="0"/>
                        <a:t>2</a:t>
                      </a:r>
                    </a:p>
                  </a:txBody>
                  <a:tcPr/>
                </a:tc>
                <a:tc>
                  <a:txBody>
                    <a:bodyPr/>
                    <a:lstStyle/>
                    <a:p>
                      <a:endParaRPr lang="fr-FR"/>
                    </a:p>
                  </a:txBody>
                  <a:tcPr/>
                </a:tc>
                <a:extLst>
                  <a:ext uri="{0D108BD9-81ED-4DB2-BD59-A6C34878D82A}">
                    <a16:rowId xmlns:a16="http://schemas.microsoft.com/office/drawing/2014/main" val="10001"/>
                  </a:ext>
                </a:extLst>
              </a:tr>
              <a:tr h="541383">
                <a:tc>
                  <a:txBody>
                    <a:bodyPr/>
                    <a:lstStyle/>
                    <a:p>
                      <a:r>
                        <a:rPr lang="fr-FR" dirty="0"/>
                        <a:t>3</a:t>
                      </a:r>
                    </a:p>
                  </a:txBody>
                  <a:tcPr/>
                </a:tc>
                <a:tc>
                  <a:txBody>
                    <a:bodyPr/>
                    <a:lstStyle/>
                    <a:p>
                      <a:endParaRPr lang="fr-FR"/>
                    </a:p>
                  </a:txBody>
                  <a:tcPr/>
                </a:tc>
                <a:extLst>
                  <a:ext uri="{0D108BD9-81ED-4DB2-BD59-A6C34878D82A}">
                    <a16:rowId xmlns:a16="http://schemas.microsoft.com/office/drawing/2014/main" val="10002"/>
                  </a:ext>
                </a:extLst>
              </a:tr>
              <a:tr h="541383">
                <a:tc>
                  <a:txBody>
                    <a:bodyPr/>
                    <a:lstStyle/>
                    <a:p>
                      <a:r>
                        <a:rPr lang="fr-FR" dirty="0"/>
                        <a:t>4</a:t>
                      </a:r>
                    </a:p>
                  </a:txBody>
                  <a:tcPr/>
                </a:tc>
                <a:tc>
                  <a:txBody>
                    <a:bodyPr/>
                    <a:lstStyle/>
                    <a:p>
                      <a:endParaRPr lang="fr-FR"/>
                    </a:p>
                  </a:txBody>
                  <a:tcPr/>
                </a:tc>
                <a:extLst>
                  <a:ext uri="{0D108BD9-81ED-4DB2-BD59-A6C34878D82A}">
                    <a16:rowId xmlns:a16="http://schemas.microsoft.com/office/drawing/2014/main" val="10003"/>
                  </a:ext>
                </a:extLst>
              </a:tr>
              <a:tr h="541383">
                <a:tc>
                  <a:txBody>
                    <a:bodyPr/>
                    <a:lstStyle/>
                    <a:p>
                      <a:r>
                        <a:rPr lang="fr-FR" dirty="0"/>
                        <a:t>5</a:t>
                      </a:r>
                    </a:p>
                  </a:txBody>
                  <a:tcPr/>
                </a:tc>
                <a:tc>
                  <a:txBody>
                    <a:bodyPr/>
                    <a:lstStyle/>
                    <a:p>
                      <a:endParaRPr lang="fr-FR"/>
                    </a:p>
                  </a:txBody>
                  <a:tcPr/>
                </a:tc>
                <a:extLst>
                  <a:ext uri="{0D108BD9-81ED-4DB2-BD59-A6C34878D82A}">
                    <a16:rowId xmlns:a16="http://schemas.microsoft.com/office/drawing/2014/main" val="10004"/>
                  </a:ext>
                </a:extLst>
              </a:tr>
              <a:tr h="541383">
                <a:tc>
                  <a:txBody>
                    <a:bodyPr/>
                    <a:lstStyle/>
                    <a:p>
                      <a:r>
                        <a:rPr lang="fr-FR" dirty="0"/>
                        <a:t>6</a:t>
                      </a:r>
                    </a:p>
                  </a:txBody>
                  <a:tcPr/>
                </a:tc>
                <a:tc>
                  <a:txBody>
                    <a:bodyPr/>
                    <a:lstStyle/>
                    <a:p>
                      <a:endParaRPr lang="fr-FR"/>
                    </a:p>
                  </a:txBody>
                  <a:tcPr/>
                </a:tc>
                <a:extLst>
                  <a:ext uri="{0D108BD9-81ED-4DB2-BD59-A6C34878D82A}">
                    <a16:rowId xmlns:a16="http://schemas.microsoft.com/office/drawing/2014/main" val="10005"/>
                  </a:ext>
                </a:extLst>
              </a:tr>
              <a:tr h="541383">
                <a:tc>
                  <a:txBody>
                    <a:bodyPr/>
                    <a:lstStyle/>
                    <a:p>
                      <a:r>
                        <a:rPr lang="fr-FR" dirty="0"/>
                        <a:t>7</a:t>
                      </a:r>
                    </a:p>
                  </a:txBody>
                  <a:tcPr/>
                </a:tc>
                <a:tc>
                  <a:txBody>
                    <a:bodyPr/>
                    <a:lstStyle/>
                    <a:p>
                      <a:endParaRPr lang="fr-FR" dirty="0"/>
                    </a:p>
                  </a:txBody>
                  <a:tcPr/>
                </a:tc>
                <a:extLst>
                  <a:ext uri="{0D108BD9-81ED-4DB2-BD59-A6C34878D82A}">
                    <a16:rowId xmlns:a16="http://schemas.microsoft.com/office/drawing/2014/main" val="10006"/>
                  </a:ext>
                </a:extLst>
              </a:tr>
            </a:tbl>
          </a:graphicData>
        </a:graphic>
      </p:graphicFrame>
      <p:pic>
        <p:nvPicPr>
          <p:cNvPr id="6" name="Image 5"/>
          <p:cNvPicPr>
            <a:picLocks noChangeAspect="1"/>
          </p:cNvPicPr>
          <p:nvPr/>
        </p:nvPicPr>
        <p:blipFill>
          <a:blip r:embed="rId2"/>
          <a:stretch>
            <a:fillRect/>
          </a:stretch>
        </p:blipFill>
        <p:spPr>
          <a:xfrm>
            <a:off x="6498045" y="3937000"/>
            <a:ext cx="2427270" cy="2269498"/>
          </a:xfrm>
          <a:prstGeom prst="rect">
            <a:avLst/>
          </a:prstGeom>
        </p:spPr>
      </p:pic>
      <p:sp>
        <p:nvSpPr>
          <p:cNvPr id="7" name="Rectangle à coins arrondis 6"/>
          <p:cNvSpPr/>
          <p:nvPr/>
        </p:nvSpPr>
        <p:spPr>
          <a:xfrm>
            <a:off x="7319624" y="6386622"/>
            <a:ext cx="1570375" cy="282555"/>
          </a:xfrm>
          <a:prstGeom prst="roundRect">
            <a:avLst/>
          </a:prstGeom>
          <a:gradFill flip="none" rotWithShape="1">
            <a:gsLst>
              <a:gs pos="0">
                <a:schemeClr val="tx2">
                  <a:lumMod val="60000"/>
                  <a:lumOff val="40000"/>
                </a:schemeClr>
              </a:gs>
              <a:gs pos="100000">
                <a:srgbClr val="FFFFFF"/>
              </a:gs>
            </a:gsLst>
            <a:lin ang="0" scaled="1"/>
            <a:tileRect/>
          </a:gradFill>
        </p:spPr>
        <p:style>
          <a:lnRef idx="1">
            <a:schemeClr val="accent1"/>
          </a:lnRef>
          <a:fillRef idx="3">
            <a:schemeClr val="accent1"/>
          </a:fillRef>
          <a:effectRef idx="2">
            <a:schemeClr val="accent1"/>
          </a:effectRef>
          <a:fontRef idx="minor">
            <a:schemeClr val="lt1"/>
          </a:fontRef>
        </p:style>
        <p:txBody>
          <a:bodyPr rtlCol="0" anchor="ctr"/>
          <a:lstStyle/>
          <a:p>
            <a:pPr algn="ctr"/>
            <a:r>
              <a:rPr lang="fr-FR" sz="1200" dirty="0">
                <a:solidFill>
                  <a:schemeClr val="tx1">
                    <a:lumMod val="75000"/>
                    <a:lumOff val="25000"/>
                  </a:schemeClr>
                </a:solidFill>
              </a:rPr>
              <a:t>D23-séance D</a:t>
            </a:r>
          </a:p>
        </p:txBody>
      </p:sp>
    </p:spTree>
    <p:extLst>
      <p:ext uri="{BB962C8B-B14F-4D97-AF65-F5344CB8AC3E}">
        <p14:creationId xmlns:p14="http://schemas.microsoft.com/office/powerpoint/2010/main" val="47129078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ZoneTexte 3"/>
          <p:cNvSpPr txBox="1"/>
          <p:nvPr/>
        </p:nvSpPr>
        <p:spPr>
          <a:xfrm>
            <a:off x="254000" y="297190"/>
            <a:ext cx="8671315" cy="5909308"/>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r>
              <a:rPr lang="fr-FR" sz="1600" u="sng" dirty="0"/>
              <a:t>Après avoir réfléchi sur la structure du bulletin, on retrouve en : </a:t>
            </a:r>
          </a:p>
          <a:p>
            <a:r>
              <a:rPr lang="fr-FR" sz="1400" dirty="0">
                <a:solidFill>
                  <a:srgbClr val="FF0000"/>
                </a:solidFill>
              </a:rPr>
              <a:t>CORRIGE</a:t>
            </a:r>
          </a:p>
          <a:p>
            <a:endParaRPr lang="fr-FR" sz="1400" dirty="0"/>
          </a:p>
          <a:p>
            <a:endParaRPr lang="fr-FR" sz="1400" dirty="0"/>
          </a:p>
          <a:p>
            <a:endParaRPr lang="fr-FR" sz="1400" dirty="0"/>
          </a:p>
          <a:p>
            <a:endParaRPr lang="fr-FR" sz="1400" dirty="0"/>
          </a:p>
          <a:p>
            <a:r>
              <a:rPr lang="fr-FR" sz="1400" dirty="0"/>
              <a:t> </a:t>
            </a:r>
          </a:p>
          <a:p>
            <a:endParaRPr lang="fr-FR" sz="1400" dirty="0"/>
          </a:p>
          <a:p>
            <a:endParaRPr lang="fr-FR" sz="1400" dirty="0"/>
          </a:p>
          <a:p>
            <a:r>
              <a:rPr lang="fr-FR" sz="1400" dirty="0"/>
              <a:t>  </a:t>
            </a:r>
          </a:p>
          <a:p>
            <a:pPr marL="342900" indent="-342900">
              <a:buAutoNum type="arabicPeriod"/>
            </a:pPr>
            <a:endParaRPr lang="fr-FR" sz="1400" dirty="0"/>
          </a:p>
          <a:p>
            <a:pPr marL="342900" indent="-342900">
              <a:buAutoNum type="arabicPeriod"/>
            </a:pPr>
            <a:endParaRPr lang="fr-FR" sz="1400" dirty="0"/>
          </a:p>
          <a:p>
            <a:pPr marL="342900" indent="-342900">
              <a:buAutoNum type="arabicPeriod"/>
            </a:pPr>
            <a:endParaRPr lang="fr-FR" sz="1400" dirty="0"/>
          </a:p>
          <a:p>
            <a:endParaRPr lang="fr-FR" sz="1400" dirty="0"/>
          </a:p>
          <a:p>
            <a:endParaRPr lang="fr-FR" sz="1400" dirty="0"/>
          </a:p>
          <a:p>
            <a:endParaRPr lang="fr-FR" sz="1400" dirty="0"/>
          </a:p>
          <a:p>
            <a:endParaRPr lang="fr-FR" sz="1400" dirty="0"/>
          </a:p>
          <a:p>
            <a:endParaRPr lang="fr-FR" sz="1400" dirty="0"/>
          </a:p>
          <a:p>
            <a:endParaRPr lang="fr-FR" sz="1400" dirty="0"/>
          </a:p>
          <a:p>
            <a:endParaRPr lang="fr-FR" sz="1400" dirty="0"/>
          </a:p>
          <a:p>
            <a:endParaRPr lang="fr-FR" sz="1400" dirty="0"/>
          </a:p>
          <a:p>
            <a:endParaRPr lang="fr-FR" sz="1400" dirty="0"/>
          </a:p>
          <a:p>
            <a:endParaRPr lang="fr-FR" sz="1400" dirty="0"/>
          </a:p>
          <a:p>
            <a:endParaRPr lang="fr-FR" sz="1400" dirty="0"/>
          </a:p>
          <a:p>
            <a:endParaRPr lang="fr-FR" sz="1400" dirty="0"/>
          </a:p>
          <a:p>
            <a:endParaRPr lang="fr-FR" sz="1400" dirty="0"/>
          </a:p>
          <a:p>
            <a:endParaRPr lang="fr-FR" sz="1400" dirty="0"/>
          </a:p>
        </p:txBody>
      </p:sp>
      <p:graphicFrame>
        <p:nvGraphicFramePr>
          <p:cNvPr id="5" name="Tableau 4"/>
          <p:cNvGraphicFramePr>
            <a:graphicFrameLocks noGrp="1"/>
          </p:cNvGraphicFramePr>
          <p:nvPr>
            <p:extLst>
              <p:ext uri="{D42A27DB-BD31-4B8C-83A1-F6EECF244321}">
                <p14:modId xmlns:p14="http://schemas.microsoft.com/office/powerpoint/2010/main" val="1933955819"/>
              </p:ext>
            </p:extLst>
          </p:nvPr>
        </p:nvGraphicFramePr>
        <p:xfrm>
          <a:off x="1638300" y="1061720"/>
          <a:ext cx="5562600" cy="3789681"/>
        </p:xfrm>
        <a:graphic>
          <a:graphicData uri="http://schemas.openxmlformats.org/drawingml/2006/table">
            <a:tbl>
              <a:tblPr firstRow="1" bandRow="1">
                <a:tableStyleId>{5940675A-B579-460E-94D1-54222C63F5DA}</a:tableStyleId>
              </a:tblPr>
              <a:tblGrid>
                <a:gridCol w="381000">
                  <a:extLst>
                    <a:ext uri="{9D8B030D-6E8A-4147-A177-3AD203B41FA5}">
                      <a16:colId xmlns:a16="http://schemas.microsoft.com/office/drawing/2014/main" val="20000"/>
                    </a:ext>
                  </a:extLst>
                </a:gridCol>
                <a:gridCol w="5181600">
                  <a:extLst>
                    <a:ext uri="{9D8B030D-6E8A-4147-A177-3AD203B41FA5}">
                      <a16:colId xmlns:a16="http://schemas.microsoft.com/office/drawing/2014/main" val="20001"/>
                    </a:ext>
                  </a:extLst>
                </a:gridCol>
              </a:tblGrid>
              <a:tr h="541383">
                <a:tc>
                  <a:txBody>
                    <a:bodyPr/>
                    <a:lstStyle/>
                    <a:p>
                      <a:r>
                        <a:rPr lang="fr-FR" dirty="0"/>
                        <a:t>1</a:t>
                      </a:r>
                    </a:p>
                  </a:txBody>
                  <a:tcPr/>
                </a:tc>
                <a:tc>
                  <a:txBody>
                    <a:bodyPr/>
                    <a:lstStyle/>
                    <a:p>
                      <a:r>
                        <a:rPr lang="fr-FR" dirty="0">
                          <a:solidFill>
                            <a:srgbClr val="FF0000"/>
                          </a:solidFill>
                        </a:rPr>
                        <a:t>Le générique du début</a:t>
                      </a:r>
                    </a:p>
                  </a:txBody>
                  <a:tcPr/>
                </a:tc>
                <a:extLst>
                  <a:ext uri="{0D108BD9-81ED-4DB2-BD59-A6C34878D82A}">
                    <a16:rowId xmlns:a16="http://schemas.microsoft.com/office/drawing/2014/main" val="10000"/>
                  </a:ext>
                </a:extLst>
              </a:tr>
              <a:tr h="541383">
                <a:tc>
                  <a:txBody>
                    <a:bodyPr/>
                    <a:lstStyle/>
                    <a:p>
                      <a:r>
                        <a:rPr lang="fr-FR" dirty="0"/>
                        <a:t>2</a:t>
                      </a:r>
                    </a:p>
                  </a:txBody>
                  <a:tcPr/>
                </a:tc>
                <a:tc>
                  <a:txBody>
                    <a:bodyPr/>
                    <a:lstStyle/>
                    <a:p>
                      <a:r>
                        <a:rPr lang="fr-FR" dirty="0">
                          <a:solidFill>
                            <a:srgbClr val="FF0000"/>
                          </a:solidFill>
                        </a:rPr>
                        <a:t>Les salutations du</a:t>
                      </a:r>
                      <a:r>
                        <a:rPr lang="fr-FR" baseline="0" dirty="0">
                          <a:solidFill>
                            <a:srgbClr val="FF0000"/>
                          </a:solidFill>
                        </a:rPr>
                        <a:t>/de la présentateur-</a:t>
                      </a:r>
                      <a:r>
                        <a:rPr lang="fr-FR" baseline="0" dirty="0" err="1">
                          <a:solidFill>
                            <a:srgbClr val="FF0000"/>
                          </a:solidFill>
                        </a:rPr>
                        <a:t>trice</a:t>
                      </a:r>
                      <a:endParaRPr lang="fr-FR" dirty="0">
                        <a:solidFill>
                          <a:srgbClr val="FF0000"/>
                        </a:solidFill>
                      </a:endParaRPr>
                    </a:p>
                  </a:txBody>
                  <a:tcPr/>
                </a:tc>
                <a:extLst>
                  <a:ext uri="{0D108BD9-81ED-4DB2-BD59-A6C34878D82A}">
                    <a16:rowId xmlns:a16="http://schemas.microsoft.com/office/drawing/2014/main" val="10001"/>
                  </a:ext>
                </a:extLst>
              </a:tr>
              <a:tr h="541383">
                <a:tc>
                  <a:txBody>
                    <a:bodyPr/>
                    <a:lstStyle/>
                    <a:p>
                      <a:r>
                        <a:rPr lang="fr-FR" dirty="0"/>
                        <a:t>3</a:t>
                      </a:r>
                    </a:p>
                  </a:txBody>
                  <a:tcPr/>
                </a:tc>
                <a:tc>
                  <a:txBody>
                    <a:bodyPr/>
                    <a:lstStyle/>
                    <a:p>
                      <a:r>
                        <a:rPr lang="fr-FR" dirty="0">
                          <a:solidFill>
                            <a:srgbClr val="FF0000"/>
                          </a:solidFill>
                        </a:rPr>
                        <a:t>La résumé</a:t>
                      </a:r>
                      <a:r>
                        <a:rPr lang="fr-FR" baseline="0" dirty="0">
                          <a:solidFill>
                            <a:srgbClr val="FF0000"/>
                          </a:solidFill>
                        </a:rPr>
                        <a:t> général de la situation du temps </a:t>
                      </a:r>
                      <a:endParaRPr lang="fr-FR" dirty="0">
                        <a:solidFill>
                          <a:srgbClr val="FF0000"/>
                        </a:solidFill>
                      </a:endParaRPr>
                    </a:p>
                  </a:txBody>
                  <a:tcPr/>
                </a:tc>
                <a:extLst>
                  <a:ext uri="{0D108BD9-81ED-4DB2-BD59-A6C34878D82A}">
                    <a16:rowId xmlns:a16="http://schemas.microsoft.com/office/drawing/2014/main" val="10002"/>
                  </a:ext>
                </a:extLst>
              </a:tr>
              <a:tr h="541383">
                <a:tc>
                  <a:txBody>
                    <a:bodyPr/>
                    <a:lstStyle/>
                    <a:p>
                      <a:r>
                        <a:rPr lang="fr-FR" dirty="0"/>
                        <a:t>4</a:t>
                      </a:r>
                    </a:p>
                  </a:txBody>
                  <a:tcPr/>
                </a:tc>
                <a:tc>
                  <a:txBody>
                    <a:bodyPr/>
                    <a:lstStyle/>
                    <a:p>
                      <a:r>
                        <a:rPr lang="fr-FR" dirty="0">
                          <a:solidFill>
                            <a:srgbClr val="FF0000"/>
                          </a:solidFill>
                        </a:rPr>
                        <a:t>La présentation précise</a:t>
                      </a:r>
                      <a:r>
                        <a:rPr lang="fr-FR" baseline="0" dirty="0">
                          <a:solidFill>
                            <a:srgbClr val="FF0000"/>
                          </a:solidFill>
                        </a:rPr>
                        <a:t> </a:t>
                      </a:r>
                      <a:r>
                        <a:rPr lang="fr-FR" dirty="0">
                          <a:solidFill>
                            <a:srgbClr val="FF0000"/>
                          </a:solidFill>
                        </a:rPr>
                        <a:t>du temps </a:t>
                      </a:r>
                    </a:p>
                  </a:txBody>
                  <a:tcPr/>
                </a:tc>
                <a:extLst>
                  <a:ext uri="{0D108BD9-81ED-4DB2-BD59-A6C34878D82A}">
                    <a16:rowId xmlns:a16="http://schemas.microsoft.com/office/drawing/2014/main" val="10003"/>
                  </a:ext>
                </a:extLst>
              </a:tr>
              <a:tr h="541383">
                <a:tc>
                  <a:txBody>
                    <a:bodyPr/>
                    <a:lstStyle/>
                    <a:p>
                      <a:r>
                        <a:rPr lang="fr-FR" dirty="0"/>
                        <a:t>5</a:t>
                      </a:r>
                    </a:p>
                  </a:txBody>
                  <a:tcPr/>
                </a:tc>
                <a:tc>
                  <a:txBody>
                    <a:bodyPr/>
                    <a:lstStyle/>
                    <a:p>
                      <a:r>
                        <a:rPr lang="fr-FR" dirty="0">
                          <a:solidFill>
                            <a:srgbClr val="FF0000"/>
                          </a:solidFill>
                        </a:rPr>
                        <a:t>Les</a:t>
                      </a:r>
                      <a:r>
                        <a:rPr lang="fr-FR" baseline="0" dirty="0">
                          <a:solidFill>
                            <a:srgbClr val="FF0000"/>
                          </a:solidFill>
                        </a:rPr>
                        <a:t> températures attendues</a:t>
                      </a:r>
                      <a:endParaRPr lang="fr-FR" dirty="0">
                        <a:solidFill>
                          <a:srgbClr val="FF0000"/>
                        </a:solidFill>
                      </a:endParaRPr>
                    </a:p>
                  </a:txBody>
                  <a:tcPr/>
                </a:tc>
                <a:extLst>
                  <a:ext uri="{0D108BD9-81ED-4DB2-BD59-A6C34878D82A}">
                    <a16:rowId xmlns:a16="http://schemas.microsoft.com/office/drawing/2014/main" val="10004"/>
                  </a:ext>
                </a:extLst>
              </a:tr>
              <a:tr h="541383">
                <a:tc>
                  <a:txBody>
                    <a:bodyPr/>
                    <a:lstStyle/>
                    <a:p>
                      <a:r>
                        <a:rPr lang="fr-FR" dirty="0"/>
                        <a:t>6</a:t>
                      </a:r>
                    </a:p>
                  </a:txBody>
                  <a:tcPr/>
                </a:tc>
                <a:tc>
                  <a:txBody>
                    <a:bodyPr/>
                    <a:lstStyle/>
                    <a:p>
                      <a:r>
                        <a:rPr lang="fr-FR" dirty="0">
                          <a:solidFill>
                            <a:srgbClr val="FF0000"/>
                          </a:solidFill>
                        </a:rPr>
                        <a:t>Les vents</a:t>
                      </a:r>
                    </a:p>
                  </a:txBody>
                  <a:tcPr/>
                </a:tc>
                <a:extLst>
                  <a:ext uri="{0D108BD9-81ED-4DB2-BD59-A6C34878D82A}">
                    <a16:rowId xmlns:a16="http://schemas.microsoft.com/office/drawing/2014/main" val="10005"/>
                  </a:ext>
                </a:extLst>
              </a:tr>
              <a:tr h="541383">
                <a:tc>
                  <a:txBody>
                    <a:bodyPr/>
                    <a:lstStyle/>
                    <a:p>
                      <a:r>
                        <a:rPr lang="fr-FR" dirty="0"/>
                        <a:t>7</a:t>
                      </a:r>
                    </a:p>
                  </a:txBody>
                  <a:tcPr/>
                </a:tc>
                <a:tc>
                  <a:txBody>
                    <a:bodyPr/>
                    <a:lstStyle/>
                    <a:p>
                      <a:r>
                        <a:rPr lang="fr-FR" dirty="0">
                          <a:solidFill>
                            <a:srgbClr val="FF0000"/>
                          </a:solidFill>
                        </a:rPr>
                        <a:t>L’éphéméride</a:t>
                      </a:r>
                      <a:r>
                        <a:rPr lang="fr-FR" baseline="0" dirty="0">
                          <a:solidFill>
                            <a:srgbClr val="FF0000"/>
                          </a:solidFill>
                        </a:rPr>
                        <a:t>  et les salutations d’au revoir</a:t>
                      </a:r>
                      <a:endParaRPr lang="fr-FR" dirty="0">
                        <a:solidFill>
                          <a:srgbClr val="FF0000"/>
                        </a:solidFill>
                      </a:endParaRPr>
                    </a:p>
                  </a:txBody>
                  <a:tcPr/>
                </a:tc>
                <a:extLst>
                  <a:ext uri="{0D108BD9-81ED-4DB2-BD59-A6C34878D82A}">
                    <a16:rowId xmlns:a16="http://schemas.microsoft.com/office/drawing/2014/main" val="10006"/>
                  </a:ext>
                </a:extLst>
              </a:tr>
            </a:tbl>
          </a:graphicData>
        </a:graphic>
      </p:graphicFrame>
      <p:pic>
        <p:nvPicPr>
          <p:cNvPr id="6" name="Image 5"/>
          <p:cNvPicPr>
            <a:picLocks noChangeAspect="1"/>
          </p:cNvPicPr>
          <p:nvPr/>
        </p:nvPicPr>
        <p:blipFill>
          <a:blip r:embed="rId2"/>
          <a:stretch>
            <a:fillRect/>
          </a:stretch>
        </p:blipFill>
        <p:spPr>
          <a:xfrm>
            <a:off x="6498045" y="3937000"/>
            <a:ext cx="2427270" cy="2269498"/>
          </a:xfrm>
          <a:prstGeom prst="rect">
            <a:avLst/>
          </a:prstGeom>
        </p:spPr>
      </p:pic>
      <p:sp>
        <p:nvSpPr>
          <p:cNvPr id="7" name="Rectangle à coins arrondis 6"/>
          <p:cNvSpPr/>
          <p:nvPr/>
        </p:nvSpPr>
        <p:spPr>
          <a:xfrm>
            <a:off x="7319624" y="6386622"/>
            <a:ext cx="1570375" cy="282555"/>
          </a:xfrm>
          <a:prstGeom prst="roundRect">
            <a:avLst/>
          </a:prstGeom>
          <a:gradFill flip="none" rotWithShape="1">
            <a:gsLst>
              <a:gs pos="0">
                <a:schemeClr val="tx2">
                  <a:lumMod val="60000"/>
                  <a:lumOff val="40000"/>
                </a:schemeClr>
              </a:gs>
              <a:gs pos="100000">
                <a:srgbClr val="FFFFFF"/>
              </a:gs>
            </a:gsLst>
            <a:lin ang="0" scaled="1"/>
            <a:tileRect/>
          </a:gradFill>
        </p:spPr>
        <p:style>
          <a:lnRef idx="1">
            <a:schemeClr val="accent1"/>
          </a:lnRef>
          <a:fillRef idx="3">
            <a:schemeClr val="accent1"/>
          </a:fillRef>
          <a:effectRef idx="2">
            <a:schemeClr val="accent1"/>
          </a:effectRef>
          <a:fontRef idx="minor">
            <a:schemeClr val="lt1"/>
          </a:fontRef>
        </p:style>
        <p:txBody>
          <a:bodyPr rtlCol="0" anchor="ctr"/>
          <a:lstStyle/>
          <a:p>
            <a:pPr algn="ctr"/>
            <a:r>
              <a:rPr lang="fr-FR" sz="1200" dirty="0">
                <a:solidFill>
                  <a:schemeClr val="tx1">
                    <a:lumMod val="75000"/>
                    <a:lumOff val="25000"/>
                  </a:schemeClr>
                </a:solidFill>
              </a:rPr>
              <a:t>Corrigé-D23</a:t>
            </a:r>
          </a:p>
        </p:txBody>
      </p:sp>
      <p:sp>
        <p:nvSpPr>
          <p:cNvPr id="8" name="Rectangle à coins arrondis 7"/>
          <p:cNvSpPr/>
          <p:nvPr/>
        </p:nvSpPr>
        <p:spPr>
          <a:xfrm>
            <a:off x="2095500" y="1173480"/>
            <a:ext cx="2298700" cy="304800"/>
          </a:xfrm>
          <a:prstGeom prst="roundRect">
            <a:avLst/>
          </a:prstGeom>
          <a:solidFill>
            <a:schemeClr val="tx2">
              <a:lumMod val="60000"/>
              <a:lumOff val="4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9" name="Rectangle à coins arrondis 8"/>
          <p:cNvSpPr/>
          <p:nvPr/>
        </p:nvSpPr>
        <p:spPr>
          <a:xfrm>
            <a:off x="2095499" y="1706880"/>
            <a:ext cx="4402545" cy="304800"/>
          </a:xfrm>
          <a:prstGeom prst="roundRect">
            <a:avLst/>
          </a:prstGeom>
          <a:solidFill>
            <a:schemeClr val="tx2">
              <a:lumMod val="60000"/>
              <a:lumOff val="4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10" name="Rectangle à coins arrondis 9"/>
          <p:cNvSpPr/>
          <p:nvPr/>
        </p:nvSpPr>
        <p:spPr>
          <a:xfrm>
            <a:off x="2095498" y="2214880"/>
            <a:ext cx="4102101" cy="304800"/>
          </a:xfrm>
          <a:prstGeom prst="roundRect">
            <a:avLst/>
          </a:prstGeom>
          <a:solidFill>
            <a:schemeClr val="tx2">
              <a:lumMod val="60000"/>
              <a:lumOff val="4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11" name="Rectangle à coins arrondis 10"/>
          <p:cNvSpPr/>
          <p:nvPr/>
        </p:nvSpPr>
        <p:spPr>
          <a:xfrm>
            <a:off x="2095498" y="2735580"/>
            <a:ext cx="3162302" cy="304800"/>
          </a:xfrm>
          <a:prstGeom prst="roundRect">
            <a:avLst/>
          </a:prstGeom>
          <a:solidFill>
            <a:schemeClr val="tx2">
              <a:lumMod val="60000"/>
              <a:lumOff val="4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12" name="Rectangle à coins arrondis 11"/>
          <p:cNvSpPr/>
          <p:nvPr/>
        </p:nvSpPr>
        <p:spPr>
          <a:xfrm>
            <a:off x="2095500" y="3294380"/>
            <a:ext cx="2781300" cy="304800"/>
          </a:xfrm>
          <a:prstGeom prst="roundRect">
            <a:avLst/>
          </a:prstGeom>
          <a:solidFill>
            <a:schemeClr val="tx2">
              <a:lumMod val="60000"/>
              <a:lumOff val="4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13" name="Rectangle à coins arrondis 12"/>
          <p:cNvSpPr/>
          <p:nvPr/>
        </p:nvSpPr>
        <p:spPr>
          <a:xfrm>
            <a:off x="2095500" y="3822700"/>
            <a:ext cx="1778000" cy="304800"/>
          </a:xfrm>
          <a:prstGeom prst="roundRect">
            <a:avLst/>
          </a:prstGeom>
          <a:solidFill>
            <a:schemeClr val="tx2">
              <a:lumMod val="60000"/>
              <a:lumOff val="4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14" name="Rectangle à coins arrondis 13"/>
          <p:cNvSpPr/>
          <p:nvPr/>
        </p:nvSpPr>
        <p:spPr>
          <a:xfrm>
            <a:off x="2095497" y="4361180"/>
            <a:ext cx="4102101" cy="304800"/>
          </a:xfrm>
          <a:prstGeom prst="roundRect">
            <a:avLst/>
          </a:prstGeom>
          <a:solidFill>
            <a:schemeClr val="tx2">
              <a:lumMod val="60000"/>
              <a:lumOff val="4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7304260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hidden"/>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grpId="0" nodeType="clickEffect">
                                  <p:stCondLst>
                                    <p:cond delay="0"/>
                                  </p:stCondLst>
                                  <p:childTnLst>
                                    <p:set>
                                      <p:cBhvr>
                                        <p:cTn id="10" dur="1" fill="hold">
                                          <p:stCondLst>
                                            <p:cond delay="0"/>
                                          </p:stCondLst>
                                        </p:cTn>
                                        <p:tgtEl>
                                          <p:spTgt spid="9"/>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1" presetClass="exit" presetSubtype="0" fill="hold" grpId="0" nodeType="clickEffect">
                                  <p:stCondLst>
                                    <p:cond delay="0"/>
                                  </p:stCondLst>
                                  <p:childTnLst>
                                    <p:set>
                                      <p:cBhvr>
                                        <p:cTn id="14" dur="1" fill="hold">
                                          <p:stCondLst>
                                            <p:cond delay="0"/>
                                          </p:stCondLst>
                                        </p:cTn>
                                        <p:tgtEl>
                                          <p:spTgt spid="10"/>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1" presetClass="exit" presetSubtype="0" fill="hold" grpId="0" nodeType="clickEffect">
                                  <p:stCondLst>
                                    <p:cond delay="0"/>
                                  </p:stCondLst>
                                  <p:childTnLst>
                                    <p:set>
                                      <p:cBhvr>
                                        <p:cTn id="18" dur="1" fill="hold">
                                          <p:stCondLst>
                                            <p:cond delay="0"/>
                                          </p:stCondLst>
                                        </p:cTn>
                                        <p:tgtEl>
                                          <p:spTgt spid="11"/>
                                        </p:tgtEl>
                                        <p:attrNameLst>
                                          <p:attrName>style.visibility</p:attrName>
                                        </p:attrNameLst>
                                      </p:cBhvr>
                                      <p:to>
                                        <p:strVal val="hidden"/>
                                      </p:to>
                                    </p:set>
                                  </p:childTnLst>
                                </p:cTn>
                              </p:par>
                            </p:childTnLst>
                          </p:cTn>
                        </p:par>
                      </p:childTnLst>
                    </p:cTn>
                  </p:par>
                  <p:par>
                    <p:cTn id="19" fill="hold">
                      <p:stCondLst>
                        <p:cond delay="indefinite"/>
                      </p:stCondLst>
                      <p:childTnLst>
                        <p:par>
                          <p:cTn id="20" fill="hold">
                            <p:stCondLst>
                              <p:cond delay="0"/>
                            </p:stCondLst>
                            <p:childTnLst>
                              <p:par>
                                <p:cTn id="21" presetID="1" presetClass="exit" presetSubtype="0" fill="hold" grpId="0" nodeType="clickEffect">
                                  <p:stCondLst>
                                    <p:cond delay="0"/>
                                  </p:stCondLst>
                                  <p:childTnLst>
                                    <p:set>
                                      <p:cBhvr>
                                        <p:cTn id="22" dur="1" fill="hold">
                                          <p:stCondLst>
                                            <p:cond delay="0"/>
                                          </p:stCondLst>
                                        </p:cTn>
                                        <p:tgtEl>
                                          <p:spTgt spid="12"/>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1" presetClass="exit" presetSubtype="0" fill="hold" grpId="0" nodeType="clickEffect">
                                  <p:stCondLst>
                                    <p:cond delay="0"/>
                                  </p:stCondLst>
                                  <p:childTnLst>
                                    <p:set>
                                      <p:cBhvr>
                                        <p:cTn id="26" dur="1" fill="hold">
                                          <p:stCondLst>
                                            <p:cond delay="0"/>
                                          </p:stCondLst>
                                        </p:cTn>
                                        <p:tgtEl>
                                          <p:spTgt spid="13"/>
                                        </p:tgtEl>
                                        <p:attrNameLst>
                                          <p:attrName>style.visibility</p:attrName>
                                        </p:attrNameLst>
                                      </p:cBhvr>
                                      <p:to>
                                        <p:strVal val="hidden"/>
                                      </p:to>
                                    </p:set>
                                  </p:childTnLst>
                                </p:cTn>
                              </p:par>
                            </p:childTnLst>
                          </p:cTn>
                        </p:par>
                      </p:childTnLst>
                    </p:cTn>
                  </p:par>
                  <p:par>
                    <p:cTn id="27" fill="hold">
                      <p:stCondLst>
                        <p:cond delay="indefinite"/>
                      </p:stCondLst>
                      <p:childTnLst>
                        <p:par>
                          <p:cTn id="28" fill="hold">
                            <p:stCondLst>
                              <p:cond delay="0"/>
                            </p:stCondLst>
                            <p:childTnLst>
                              <p:par>
                                <p:cTn id="29" presetID="1" presetClass="exit" presetSubtype="0" fill="hold" grpId="0" nodeType="clickEffect">
                                  <p:stCondLst>
                                    <p:cond delay="0"/>
                                  </p:stCondLst>
                                  <p:childTnLst>
                                    <p:set>
                                      <p:cBhvr>
                                        <p:cTn id="30" dur="1" fill="hold">
                                          <p:stCondLst>
                                            <p:cond delay="0"/>
                                          </p:stCondLst>
                                        </p:cTn>
                                        <p:tgtEl>
                                          <p:spTgt spid="1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P spid="10" grpId="0" animBg="1"/>
      <p:bldP spid="11" grpId="0" animBg="1"/>
      <p:bldP spid="12" grpId="0" animBg="1"/>
      <p:bldP spid="13" grpId="0" animBg="1"/>
      <p:bldP spid="14"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 4" descr="Capture d’écran 2014-02-20 à 15.02.36.png"/>
          <p:cNvPicPr>
            <a:picLocks noChangeAspect="1"/>
          </p:cNvPicPr>
          <p:nvPr/>
        </p:nvPicPr>
        <p:blipFill rotWithShape="1">
          <a:blip r:embed="rId2">
            <a:extLst>
              <a:ext uri="{28A0092B-C50C-407E-A947-70E740481C1C}">
                <a14:useLocalDpi xmlns:a14="http://schemas.microsoft.com/office/drawing/2010/main" val="0"/>
              </a:ext>
            </a:extLst>
          </a:blip>
          <a:srcRect l="16389" t="36666" r="34861" b="22889"/>
          <a:stretch/>
        </p:blipFill>
        <p:spPr>
          <a:xfrm>
            <a:off x="622299" y="927100"/>
            <a:ext cx="8033657" cy="4165600"/>
          </a:xfrm>
          <a:prstGeom prst="rect">
            <a:avLst/>
          </a:prstGeom>
        </p:spPr>
      </p:pic>
      <p:sp>
        <p:nvSpPr>
          <p:cNvPr id="3" name="Rectangle à coins arrondis 2"/>
          <p:cNvSpPr/>
          <p:nvPr/>
        </p:nvSpPr>
        <p:spPr>
          <a:xfrm>
            <a:off x="7391400" y="6249278"/>
            <a:ext cx="1570375" cy="282555"/>
          </a:xfrm>
          <a:prstGeom prst="roundRect">
            <a:avLst/>
          </a:prstGeom>
          <a:gradFill flip="none" rotWithShape="1">
            <a:gsLst>
              <a:gs pos="0">
                <a:schemeClr val="tx2">
                  <a:lumMod val="60000"/>
                  <a:lumOff val="40000"/>
                </a:schemeClr>
              </a:gs>
              <a:gs pos="100000">
                <a:srgbClr val="FFFFFF"/>
              </a:gs>
            </a:gsLst>
            <a:lin ang="0" scaled="1"/>
            <a:tileRect/>
          </a:gradFill>
        </p:spPr>
        <p:style>
          <a:lnRef idx="1">
            <a:schemeClr val="accent1"/>
          </a:lnRef>
          <a:fillRef idx="3">
            <a:schemeClr val="accent1"/>
          </a:fillRef>
          <a:effectRef idx="2">
            <a:schemeClr val="accent1"/>
          </a:effectRef>
          <a:fontRef idx="minor">
            <a:schemeClr val="lt1"/>
          </a:fontRef>
        </p:style>
        <p:txBody>
          <a:bodyPr rtlCol="0" anchor="ctr"/>
          <a:lstStyle/>
          <a:p>
            <a:pPr algn="ctr"/>
            <a:r>
              <a:rPr lang="fr-FR" sz="1200" dirty="0">
                <a:solidFill>
                  <a:schemeClr val="tx1">
                    <a:lumMod val="75000"/>
                    <a:lumOff val="25000"/>
                  </a:schemeClr>
                </a:solidFill>
              </a:rPr>
              <a:t>D3- séance A</a:t>
            </a:r>
          </a:p>
        </p:txBody>
      </p:sp>
    </p:spTree>
    <p:extLst>
      <p:ext uri="{BB962C8B-B14F-4D97-AF65-F5344CB8AC3E}">
        <p14:creationId xmlns:p14="http://schemas.microsoft.com/office/powerpoint/2010/main" val="146414752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Espace réservé du contenu 3" descr="Capture d’écran 2014-02-20 à 15.05.25.png"/>
          <p:cNvPicPr>
            <a:picLocks noGrp="1" noChangeAspect="1"/>
          </p:cNvPicPr>
          <p:nvPr>
            <p:ph idx="1"/>
          </p:nvPr>
        </p:nvPicPr>
        <p:blipFill rotWithShape="1">
          <a:blip r:embed="rId2">
            <a:extLst>
              <a:ext uri="{28A0092B-C50C-407E-A947-70E740481C1C}">
                <a14:useLocalDpi xmlns:a14="http://schemas.microsoft.com/office/drawing/2010/main" val="0"/>
              </a:ext>
            </a:extLst>
          </a:blip>
          <a:srcRect l="17285" t="46342" r="34721" b="13750"/>
          <a:stretch/>
        </p:blipFill>
        <p:spPr>
          <a:xfrm>
            <a:off x="215899" y="487363"/>
            <a:ext cx="8788313" cy="4567237"/>
          </a:xfrm>
        </p:spPr>
      </p:pic>
      <p:sp>
        <p:nvSpPr>
          <p:cNvPr id="3" name="Rectangle à coins arrondis 2"/>
          <p:cNvSpPr/>
          <p:nvPr/>
        </p:nvSpPr>
        <p:spPr>
          <a:xfrm>
            <a:off x="7391400" y="6249278"/>
            <a:ext cx="1570375" cy="282555"/>
          </a:xfrm>
          <a:prstGeom prst="roundRect">
            <a:avLst/>
          </a:prstGeom>
          <a:gradFill flip="none" rotWithShape="1">
            <a:gsLst>
              <a:gs pos="0">
                <a:schemeClr val="tx2">
                  <a:lumMod val="60000"/>
                  <a:lumOff val="40000"/>
                </a:schemeClr>
              </a:gs>
              <a:gs pos="100000">
                <a:srgbClr val="FFFFFF"/>
              </a:gs>
            </a:gsLst>
            <a:lin ang="0" scaled="1"/>
            <a:tileRect/>
          </a:gradFill>
        </p:spPr>
        <p:style>
          <a:lnRef idx="1">
            <a:schemeClr val="accent1"/>
          </a:lnRef>
          <a:fillRef idx="3">
            <a:schemeClr val="accent1"/>
          </a:fillRef>
          <a:effectRef idx="2">
            <a:schemeClr val="accent1"/>
          </a:effectRef>
          <a:fontRef idx="minor">
            <a:schemeClr val="lt1"/>
          </a:fontRef>
        </p:style>
        <p:txBody>
          <a:bodyPr rtlCol="0" anchor="ctr"/>
          <a:lstStyle/>
          <a:p>
            <a:pPr algn="ctr"/>
            <a:r>
              <a:rPr lang="fr-FR" sz="1200" dirty="0">
                <a:solidFill>
                  <a:schemeClr val="tx1">
                    <a:lumMod val="75000"/>
                    <a:lumOff val="25000"/>
                  </a:schemeClr>
                </a:solidFill>
              </a:rPr>
              <a:t>D4- séance A</a:t>
            </a:r>
          </a:p>
        </p:txBody>
      </p:sp>
    </p:spTree>
    <p:extLst>
      <p:ext uri="{BB962C8B-B14F-4D97-AF65-F5344CB8AC3E}">
        <p14:creationId xmlns:p14="http://schemas.microsoft.com/office/powerpoint/2010/main" val="217615199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re 1"/>
          <p:cNvSpPr txBox="1">
            <a:spLocks/>
          </p:cNvSpPr>
          <p:nvPr/>
        </p:nvSpPr>
        <p:spPr>
          <a:xfrm>
            <a:off x="266700" y="50800"/>
            <a:ext cx="8671315" cy="1016000"/>
          </a:xfrm>
          <a:prstGeom prst="rect">
            <a:avLst/>
          </a:prstGeom>
        </p:spPr>
        <p:style>
          <a:lnRef idx="2">
            <a:schemeClr val="dk1"/>
          </a:lnRef>
          <a:fillRef idx="1">
            <a:schemeClr val="lt1"/>
          </a:fillRef>
          <a:effectRef idx="0">
            <a:schemeClr val="dk1"/>
          </a:effectRef>
          <a:fontRef idx="minor">
            <a:schemeClr val="dk1"/>
          </a:fontRef>
        </p:style>
        <p:txBody>
          <a:bodyPr vert="horz" lIns="91440" tIns="45720" rIns="91440" bIns="45720" rtlCol="0" anchor="ctr">
            <a:normAutofit/>
          </a:bodyPr>
          <a:lstStyle>
            <a:lvl1pPr algn="ctr" defTabSz="457200" rtl="0" eaLnBrk="1" latinLnBrk="0" hangingPunct="1">
              <a:spcBef>
                <a:spcPct val="0"/>
              </a:spcBef>
              <a:buNone/>
              <a:defRPr sz="4400" kern="1200">
                <a:solidFill>
                  <a:schemeClr val="dk1"/>
                </a:solidFill>
                <a:latin typeface="+mn-lt"/>
                <a:ea typeface="+mn-ea"/>
                <a:cs typeface="+mn-cs"/>
              </a:defRPr>
            </a:lvl1pPr>
            <a:lvl2pPr>
              <a:defRPr>
                <a:solidFill>
                  <a:schemeClr val="dk1"/>
                </a:solidFill>
                <a:latin typeface="+mn-lt"/>
                <a:ea typeface="+mn-ea"/>
                <a:cs typeface="+mn-cs"/>
              </a:defRPr>
            </a:lvl2pPr>
            <a:lvl3pPr>
              <a:defRPr>
                <a:solidFill>
                  <a:schemeClr val="dk1"/>
                </a:solidFill>
                <a:latin typeface="+mn-lt"/>
                <a:ea typeface="+mn-ea"/>
                <a:cs typeface="+mn-cs"/>
              </a:defRPr>
            </a:lvl3pPr>
            <a:lvl4pPr>
              <a:defRPr>
                <a:solidFill>
                  <a:schemeClr val="dk1"/>
                </a:solidFill>
                <a:latin typeface="+mn-lt"/>
                <a:ea typeface="+mn-ea"/>
                <a:cs typeface="+mn-cs"/>
              </a:defRPr>
            </a:lvl4pPr>
            <a:lvl5pPr>
              <a:defRPr>
                <a:solidFill>
                  <a:schemeClr val="dk1"/>
                </a:solidFill>
                <a:latin typeface="+mn-lt"/>
                <a:ea typeface="+mn-ea"/>
                <a:cs typeface="+mn-cs"/>
              </a:defRPr>
            </a:lvl5pPr>
            <a:lvl6pPr>
              <a:defRPr>
                <a:solidFill>
                  <a:schemeClr val="dk1"/>
                </a:solidFill>
                <a:latin typeface="+mn-lt"/>
                <a:ea typeface="+mn-ea"/>
                <a:cs typeface="+mn-cs"/>
              </a:defRPr>
            </a:lvl6pPr>
            <a:lvl7pPr>
              <a:defRPr>
                <a:solidFill>
                  <a:schemeClr val="dk1"/>
                </a:solidFill>
                <a:latin typeface="+mn-lt"/>
                <a:ea typeface="+mn-ea"/>
                <a:cs typeface="+mn-cs"/>
              </a:defRPr>
            </a:lvl7pPr>
            <a:lvl8pPr>
              <a:defRPr>
                <a:solidFill>
                  <a:schemeClr val="dk1"/>
                </a:solidFill>
                <a:latin typeface="+mn-lt"/>
                <a:ea typeface="+mn-ea"/>
                <a:cs typeface="+mn-cs"/>
              </a:defRPr>
            </a:lvl8pPr>
            <a:lvl9pPr>
              <a:defRPr>
                <a:solidFill>
                  <a:schemeClr val="dk1"/>
                </a:solidFill>
                <a:latin typeface="+mn-lt"/>
                <a:ea typeface="+mn-ea"/>
                <a:cs typeface="+mn-cs"/>
              </a:defRPr>
            </a:lvl9pPr>
          </a:lstStyle>
          <a:p>
            <a:endParaRPr lang="fr-FR" sz="1400" dirty="0"/>
          </a:p>
          <a:p>
            <a:r>
              <a:rPr lang="fr-FR" sz="1400" dirty="0"/>
              <a:t>Prénom:_________________________         							Séquence orale «  </a:t>
            </a:r>
            <a:r>
              <a:rPr lang="fr-FR" sz="1400" b="1" i="1" dirty="0"/>
              <a:t>La météo »</a:t>
            </a:r>
            <a:br>
              <a:rPr lang="fr-FR" sz="1400" b="1" i="1" dirty="0"/>
            </a:br>
            <a:r>
              <a:rPr lang="fr-FR" sz="1400" b="1" i="1" u="sng" dirty="0"/>
              <a:t>Je comprends le vocabulaire météorologique et je situe les phénomènes météorologiques.</a:t>
            </a:r>
          </a:p>
          <a:p>
            <a:endParaRPr lang="fr-FR" sz="400" b="1" i="1" u="sng" dirty="0"/>
          </a:p>
          <a:p>
            <a:pPr algn="l"/>
            <a:r>
              <a:rPr lang="fr-FR" sz="1400" b="1" u="sng" dirty="0"/>
              <a:t>Exercice 1</a:t>
            </a:r>
            <a:r>
              <a:rPr lang="fr-FR" sz="1400" b="1" dirty="0"/>
              <a:t>: Associe le numéro de chaque définition au </a:t>
            </a:r>
            <a:r>
              <a:rPr lang="fr-FR" sz="1400" dirty="0"/>
              <a:t>terme</a:t>
            </a:r>
            <a:r>
              <a:rPr lang="fr-FR" sz="1400" b="1" dirty="0"/>
              <a:t> qui convient  </a:t>
            </a:r>
            <a:endParaRPr lang="fr-FR" sz="1400" b="1" i="1" u="sng" dirty="0"/>
          </a:p>
          <a:p>
            <a:endParaRPr lang="fr-FR" sz="1400" b="1" i="1" u="sng" dirty="0"/>
          </a:p>
        </p:txBody>
      </p:sp>
      <p:graphicFrame>
        <p:nvGraphicFramePr>
          <p:cNvPr id="5" name="Tableau 4"/>
          <p:cNvGraphicFramePr>
            <a:graphicFrameLocks noGrp="1"/>
          </p:cNvGraphicFramePr>
          <p:nvPr>
            <p:extLst>
              <p:ext uri="{D42A27DB-BD31-4B8C-83A1-F6EECF244321}">
                <p14:modId xmlns:p14="http://schemas.microsoft.com/office/powerpoint/2010/main" val="1718782291"/>
              </p:ext>
            </p:extLst>
          </p:nvPr>
        </p:nvGraphicFramePr>
        <p:xfrm>
          <a:off x="304800" y="1333499"/>
          <a:ext cx="3429000" cy="4707153"/>
        </p:xfrm>
        <a:graphic>
          <a:graphicData uri="http://schemas.openxmlformats.org/drawingml/2006/table">
            <a:tbl>
              <a:tblPr firstRow="1" bandRow="1">
                <a:tableStyleId>{5C22544A-7EE6-4342-B048-85BDC9FD1C3A}</a:tableStyleId>
              </a:tblPr>
              <a:tblGrid>
                <a:gridCol w="3004820">
                  <a:extLst>
                    <a:ext uri="{9D8B030D-6E8A-4147-A177-3AD203B41FA5}">
                      <a16:colId xmlns:a16="http://schemas.microsoft.com/office/drawing/2014/main" val="20000"/>
                    </a:ext>
                  </a:extLst>
                </a:gridCol>
                <a:gridCol w="424180">
                  <a:extLst>
                    <a:ext uri="{9D8B030D-6E8A-4147-A177-3AD203B41FA5}">
                      <a16:colId xmlns:a16="http://schemas.microsoft.com/office/drawing/2014/main" val="20001"/>
                    </a:ext>
                  </a:extLst>
                </a:gridCol>
              </a:tblGrid>
              <a:tr h="275841">
                <a:tc>
                  <a:txBody>
                    <a:bodyPr/>
                    <a:lstStyle/>
                    <a:p>
                      <a:r>
                        <a:rPr lang="fr-FR" b="0" dirty="0">
                          <a:solidFill>
                            <a:srgbClr val="000000"/>
                          </a:solidFill>
                        </a:rPr>
                        <a:t>La</a:t>
                      </a:r>
                      <a:r>
                        <a:rPr lang="fr-FR" b="0" baseline="0" dirty="0">
                          <a:solidFill>
                            <a:srgbClr val="000000"/>
                          </a:solidFill>
                        </a:rPr>
                        <a:t> </a:t>
                      </a:r>
                      <a:r>
                        <a:rPr lang="fr-FR" b="0" dirty="0">
                          <a:solidFill>
                            <a:schemeClr val="tx1"/>
                          </a:solidFill>
                        </a:rPr>
                        <a:t>météo</a:t>
                      </a: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noFill/>
                  </a:tcPr>
                </a:tc>
                <a:tc>
                  <a:txBody>
                    <a:bodyPr/>
                    <a:lstStyle/>
                    <a:p>
                      <a:endParaRPr lang="fr-FR" b="0" dirty="0">
                        <a:solidFill>
                          <a:schemeClr val="tx1"/>
                        </a:solidFill>
                      </a:endParaRP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noFill/>
                  </a:tcPr>
                </a:tc>
                <a:extLst>
                  <a:ext uri="{0D108BD9-81ED-4DB2-BD59-A6C34878D82A}">
                    <a16:rowId xmlns:a16="http://schemas.microsoft.com/office/drawing/2014/main" val="10000"/>
                  </a:ext>
                </a:extLst>
              </a:tr>
              <a:tr h="425716">
                <a:tc>
                  <a:txBody>
                    <a:bodyPr/>
                    <a:lstStyle/>
                    <a:p>
                      <a:r>
                        <a:rPr lang="fr-FR" dirty="0"/>
                        <a:t>Une précipitation</a:t>
                      </a: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noFill/>
                  </a:tcPr>
                </a:tc>
                <a:tc>
                  <a:txBody>
                    <a:bodyPr/>
                    <a:lstStyle/>
                    <a:p>
                      <a:endParaRPr lang="fr-FR"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noFill/>
                  </a:tcPr>
                </a:tc>
                <a:extLst>
                  <a:ext uri="{0D108BD9-81ED-4DB2-BD59-A6C34878D82A}">
                    <a16:rowId xmlns:a16="http://schemas.microsoft.com/office/drawing/2014/main" val="10001"/>
                  </a:ext>
                </a:extLst>
              </a:tr>
              <a:tr h="275841">
                <a:tc>
                  <a:txBody>
                    <a:bodyPr/>
                    <a:lstStyle/>
                    <a:p>
                      <a:r>
                        <a:rPr lang="fr-FR" dirty="0"/>
                        <a:t>Une rafale</a:t>
                      </a: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noFill/>
                  </a:tcPr>
                </a:tc>
                <a:tc>
                  <a:txBody>
                    <a:bodyPr/>
                    <a:lstStyle/>
                    <a:p>
                      <a:endParaRPr lang="fr-FR"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noFill/>
                  </a:tcPr>
                </a:tc>
                <a:extLst>
                  <a:ext uri="{0D108BD9-81ED-4DB2-BD59-A6C34878D82A}">
                    <a16:rowId xmlns:a16="http://schemas.microsoft.com/office/drawing/2014/main" val="10002"/>
                  </a:ext>
                </a:extLst>
              </a:tr>
              <a:tr h="275841">
                <a:tc>
                  <a:txBody>
                    <a:bodyPr/>
                    <a:lstStyle/>
                    <a:p>
                      <a:r>
                        <a:rPr lang="fr-FR" dirty="0"/>
                        <a:t>Une tempête</a:t>
                      </a: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noFill/>
                  </a:tcPr>
                </a:tc>
                <a:tc>
                  <a:txBody>
                    <a:bodyPr/>
                    <a:lstStyle/>
                    <a:p>
                      <a:endParaRPr lang="fr-FR"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noFill/>
                  </a:tcPr>
                </a:tc>
                <a:extLst>
                  <a:ext uri="{0D108BD9-81ED-4DB2-BD59-A6C34878D82A}">
                    <a16:rowId xmlns:a16="http://schemas.microsoft.com/office/drawing/2014/main" val="10003"/>
                  </a:ext>
                </a:extLst>
              </a:tr>
              <a:tr h="425716">
                <a:tc>
                  <a:txBody>
                    <a:bodyPr/>
                    <a:lstStyle/>
                    <a:p>
                      <a:r>
                        <a:rPr lang="fr-FR" dirty="0"/>
                        <a:t>Un</a:t>
                      </a:r>
                      <a:r>
                        <a:rPr lang="fr-FR" baseline="0" dirty="0"/>
                        <a:t>e </a:t>
                      </a:r>
                      <a:r>
                        <a:rPr lang="fr-FR" dirty="0"/>
                        <a:t>dépression</a:t>
                      </a: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noFill/>
                  </a:tcPr>
                </a:tc>
                <a:tc>
                  <a:txBody>
                    <a:bodyPr/>
                    <a:lstStyle/>
                    <a:p>
                      <a:endParaRPr lang="fr-FR"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noFill/>
                  </a:tcPr>
                </a:tc>
                <a:extLst>
                  <a:ext uri="{0D108BD9-81ED-4DB2-BD59-A6C34878D82A}">
                    <a16:rowId xmlns:a16="http://schemas.microsoft.com/office/drawing/2014/main" val="10004"/>
                  </a:ext>
                </a:extLst>
              </a:tr>
              <a:tr h="275841">
                <a:tc>
                  <a:txBody>
                    <a:bodyPr/>
                    <a:lstStyle/>
                    <a:p>
                      <a:r>
                        <a:rPr lang="fr-FR" dirty="0"/>
                        <a:t>Un front froid </a:t>
                      </a: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noFill/>
                  </a:tcPr>
                </a:tc>
                <a:tc>
                  <a:txBody>
                    <a:bodyPr/>
                    <a:lstStyle/>
                    <a:p>
                      <a:endParaRPr lang="fr-FR"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noFill/>
                  </a:tcPr>
                </a:tc>
                <a:extLst>
                  <a:ext uri="{0D108BD9-81ED-4DB2-BD59-A6C34878D82A}">
                    <a16:rowId xmlns:a16="http://schemas.microsoft.com/office/drawing/2014/main" val="10005"/>
                  </a:ext>
                </a:extLst>
              </a:tr>
              <a:tr h="425716">
                <a:tc>
                  <a:txBody>
                    <a:bodyPr/>
                    <a:lstStyle/>
                    <a:p>
                      <a:r>
                        <a:rPr lang="fr-FR" dirty="0"/>
                        <a:t>Un front chaud</a:t>
                      </a: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FFFFFF"/>
                    </a:solidFill>
                  </a:tcPr>
                </a:tc>
                <a:tc>
                  <a:txBody>
                    <a:bodyPr/>
                    <a:lstStyle/>
                    <a:p>
                      <a:endParaRPr lang="fr-FR"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FFFFFF"/>
                    </a:solidFill>
                  </a:tcPr>
                </a:tc>
                <a:extLst>
                  <a:ext uri="{0D108BD9-81ED-4DB2-BD59-A6C34878D82A}">
                    <a16:rowId xmlns:a16="http://schemas.microsoft.com/office/drawing/2014/main" val="10006"/>
                  </a:ext>
                </a:extLst>
              </a:tr>
              <a:tr h="384013">
                <a:tc>
                  <a:txBody>
                    <a:bodyPr/>
                    <a:lstStyle/>
                    <a:p>
                      <a:r>
                        <a:rPr lang="fr-FR" dirty="0"/>
                        <a:t>Avis de degré 3 pour les</a:t>
                      </a:r>
                      <a:r>
                        <a:rPr lang="fr-FR" baseline="0" dirty="0"/>
                        <a:t> </a:t>
                      </a:r>
                      <a:r>
                        <a:rPr lang="fr-FR" dirty="0"/>
                        <a:t>vents</a:t>
                      </a: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FFFFFF"/>
                    </a:solidFill>
                  </a:tcPr>
                </a:tc>
                <a:tc>
                  <a:txBody>
                    <a:bodyPr/>
                    <a:lstStyle/>
                    <a:p>
                      <a:endParaRPr lang="fr-FR"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FFFFFF"/>
                    </a:solidFill>
                  </a:tcPr>
                </a:tc>
                <a:extLst>
                  <a:ext uri="{0D108BD9-81ED-4DB2-BD59-A6C34878D82A}">
                    <a16:rowId xmlns:a16="http://schemas.microsoft.com/office/drawing/2014/main" val="10007"/>
                  </a:ext>
                </a:extLst>
              </a:tr>
              <a:tr h="275841">
                <a:tc>
                  <a:txBody>
                    <a:bodyPr/>
                    <a:lstStyle/>
                    <a:p>
                      <a:r>
                        <a:rPr lang="fr-FR" dirty="0"/>
                        <a:t>Une éclaircie</a:t>
                      </a: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FFFFFF"/>
                    </a:solidFill>
                  </a:tcPr>
                </a:tc>
                <a:tc>
                  <a:txBody>
                    <a:bodyPr/>
                    <a:lstStyle/>
                    <a:p>
                      <a:endParaRPr lang="fr-FR"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FFFFFF"/>
                    </a:solidFill>
                  </a:tcPr>
                </a:tc>
                <a:extLst>
                  <a:ext uri="{0D108BD9-81ED-4DB2-BD59-A6C34878D82A}">
                    <a16:rowId xmlns:a16="http://schemas.microsoft.com/office/drawing/2014/main" val="10008"/>
                  </a:ext>
                </a:extLst>
              </a:tr>
              <a:tr h="275841">
                <a:tc>
                  <a:txBody>
                    <a:bodyPr/>
                    <a:lstStyle/>
                    <a:p>
                      <a:r>
                        <a:rPr lang="fr-FR" dirty="0"/>
                        <a:t>Le</a:t>
                      </a:r>
                      <a:r>
                        <a:rPr lang="fr-FR" baseline="0" dirty="0"/>
                        <a:t> F</a:t>
                      </a:r>
                      <a:r>
                        <a:rPr lang="fr-FR" dirty="0"/>
                        <a:t>oehn</a:t>
                      </a: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FFFFFF"/>
                    </a:solidFill>
                  </a:tcPr>
                </a:tc>
                <a:tc>
                  <a:txBody>
                    <a:bodyPr/>
                    <a:lstStyle/>
                    <a:p>
                      <a:endParaRPr lang="fr-FR"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FFFFFF"/>
                    </a:solidFill>
                  </a:tcPr>
                </a:tc>
                <a:extLst>
                  <a:ext uri="{0D108BD9-81ED-4DB2-BD59-A6C34878D82A}">
                    <a16:rowId xmlns:a16="http://schemas.microsoft.com/office/drawing/2014/main" val="10009"/>
                  </a:ext>
                </a:extLst>
              </a:tr>
              <a:tr h="425716">
                <a:tc>
                  <a:txBody>
                    <a:bodyPr/>
                    <a:lstStyle/>
                    <a:p>
                      <a:r>
                        <a:rPr lang="fr-FR" dirty="0"/>
                        <a:t>Une</a:t>
                      </a:r>
                      <a:r>
                        <a:rPr lang="fr-FR" baseline="0" dirty="0"/>
                        <a:t> é</a:t>
                      </a:r>
                      <a:r>
                        <a:rPr lang="fr-FR" dirty="0"/>
                        <a:t>phéméride</a:t>
                      </a: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FFFFFF"/>
                    </a:solidFill>
                  </a:tcPr>
                </a:tc>
                <a:tc>
                  <a:txBody>
                    <a:bodyPr/>
                    <a:lstStyle/>
                    <a:p>
                      <a:endParaRPr lang="fr-FR"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FFFFFF"/>
                    </a:solidFill>
                  </a:tcPr>
                </a:tc>
                <a:extLst>
                  <a:ext uri="{0D108BD9-81ED-4DB2-BD59-A6C34878D82A}">
                    <a16:rowId xmlns:a16="http://schemas.microsoft.com/office/drawing/2014/main" val="10010"/>
                  </a:ext>
                </a:extLst>
              </a:tr>
              <a:tr h="425716">
                <a:tc>
                  <a:txBody>
                    <a:bodyPr/>
                    <a:lstStyle/>
                    <a:p>
                      <a:r>
                        <a:rPr lang="fr-FR" dirty="0"/>
                        <a:t>Un</a:t>
                      </a:r>
                      <a:r>
                        <a:rPr lang="fr-FR" baseline="0" dirty="0"/>
                        <a:t> a</a:t>
                      </a:r>
                      <a:r>
                        <a:rPr lang="fr-FR" dirty="0"/>
                        <a:t>nticyclone</a:t>
                      </a: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FFFFFF"/>
                    </a:solidFill>
                  </a:tcPr>
                </a:tc>
                <a:tc>
                  <a:txBody>
                    <a:bodyPr/>
                    <a:lstStyle/>
                    <a:p>
                      <a:endParaRPr lang="fr-FR"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FFFFFF"/>
                    </a:solidFill>
                  </a:tcPr>
                </a:tc>
                <a:extLst>
                  <a:ext uri="{0D108BD9-81ED-4DB2-BD59-A6C34878D82A}">
                    <a16:rowId xmlns:a16="http://schemas.microsoft.com/office/drawing/2014/main" val="10011"/>
                  </a:ext>
                </a:extLst>
              </a:tr>
            </a:tbl>
          </a:graphicData>
        </a:graphic>
      </p:graphicFrame>
      <p:graphicFrame>
        <p:nvGraphicFramePr>
          <p:cNvPr id="7" name="Tableau 6"/>
          <p:cNvGraphicFramePr>
            <a:graphicFrameLocks noGrp="1"/>
          </p:cNvGraphicFramePr>
          <p:nvPr>
            <p:extLst>
              <p:ext uri="{D42A27DB-BD31-4B8C-83A1-F6EECF244321}">
                <p14:modId xmlns:p14="http://schemas.microsoft.com/office/powerpoint/2010/main" val="2349725257"/>
              </p:ext>
            </p:extLst>
          </p:nvPr>
        </p:nvGraphicFramePr>
        <p:xfrm>
          <a:off x="3962400" y="1104899"/>
          <a:ext cx="4975615" cy="5610860"/>
        </p:xfrm>
        <a:graphic>
          <a:graphicData uri="http://schemas.openxmlformats.org/drawingml/2006/table">
            <a:tbl>
              <a:tblPr firstRow="1" bandRow="1">
                <a:tableStyleId>{5C22544A-7EE6-4342-B048-85BDC9FD1C3A}</a:tableStyleId>
              </a:tblPr>
              <a:tblGrid>
                <a:gridCol w="460022">
                  <a:extLst>
                    <a:ext uri="{9D8B030D-6E8A-4147-A177-3AD203B41FA5}">
                      <a16:colId xmlns:a16="http://schemas.microsoft.com/office/drawing/2014/main" val="20000"/>
                    </a:ext>
                  </a:extLst>
                </a:gridCol>
                <a:gridCol w="4515593">
                  <a:extLst>
                    <a:ext uri="{9D8B030D-6E8A-4147-A177-3AD203B41FA5}">
                      <a16:colId xmlns:a16="http://schemas.microsoft.com/office/drawing/2014/main" val="20001"/>
                    </a:ext>
                  </a:extLst>
                </a:gridCol>
              </a:tblGrid>
              <a:tr h="275841">
                <a:tc>
                  <a:txBody>
                    <a:bodyPr/>
                    <a:lstStyle/>
                    <a:p>
                      <a:r>
                        <a:rPr lang="fr-FR" sz="1400" b="0" dirty="0">
                          <a:solidFill>
                            <a:schemeClr val="tx1"/>
                          </a:solidFill>
                        </a:rPr>
                        <a:t>1</a:t>
                      </a: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noFill/>
                  </a:tcPr>
                </a:tc>
                <a:tc>
                  <a:txBody>
                    <a:bodyPr/>
                    <a:lstStyle/>
                    <a:p>
                      <a:r>
                        <a:rPr lang="fr-FR" sz="1400" b="0" dirty="0">
                          <a:solidFill>
                            <a:schemeClr val="tx1"/>
                          </a:solidFill>
                        </a:rPr>
                        <a:t>Vent fort, sec et chaud que l'on rencontre dans les</a:t>
                      </a:r>
                      <a:r>
                        <a:rPr lang="fr-FR" sz="1400" b="0" baseline="0" dirty="0">
                          <a:solidFill>
                            <a:schemeClr val="tx1"/>
                          </a:solidFill>
                        </a:rPr>
                        <a:t> chaînes montagneuses</a:t>
                      </a:r>
                      <a:r>
                        <a:rPr lang="fr-FR" sz="1400" b="0" dirty="0">
                          <a:solidFill>
                            <a:schemeClr val="tx1"/>
                          </a:solidFill>
                        </a:rPr>
                        <a:t>.</a:t>
                      </a: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noFill/>
                  </a:tcPr>
                </a:tc>
                <a:extLst>
                  <a:ext uri="{0D108BD9-81ED-4DB2-BD59-A6C34878D82A}">
                    <a16:rowId xmlns:a16="http://schemas.microsoft.com/office/drawing/2014/main" val="10000"/>
                  </a:ext>
                </a:extLst>
              </a:tr>
              <a:tr h="345441">
                <a:tc>
                  <a:txBody>
                    <a:bodyPr/>
                    <a:lstStyle/>
                    <a:p>
                      <a:r>
                        <a:rPr lang="fr-FR" sz="1400" dirty="0"/>
                        <a:t>2</a:t>
                      </a: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noFill/>
                  </a:tcPr>
                </a:tc>
                <a:tc>
                  <a:txBody>
                    <a:bodyPr/>
                    <a:lstStyle/>
                    <a:p>
                      <a:r>
                        <a:rPr lang="fr-FR" sz="1400" dirty="0">
                          <a:solidFill>
                            <a:srgbClr val="000000"/>
                          </a:solidFill>
                        </a:rPr>
                        <a:t>Calendrier rappelant les événements arrivés toutes</a:t>
                      </a:r>
                      <a:r>
                        <a:rPr lang="fr-FR" sz="1400" baseline="0" dirty="0">
                          <a:solidFill>
                            <a:srgbClr val="000000"/>
                          </a:solidFill>
                        </a:rPr>
                        <a:t> les années </a:t>
                      </a:r>
                      <a:r>
                        <a:rPr lang="fr-FR" sz="1400" dirty="0">
                          <a:solidFill>
                            <a:srgbClr val="000000"/>
                          </a:solidFill>
                        </a:rPr>
                        <a:t>à la même date.</a:t>
                      </a: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noFill/>
                  </a:tcPr>
                </a:tc>
                <a:extLst>
                  <a:ext uri="{0D108BD9-81ED-4DB2-BD59-A6C34878D82A}">
                    <a16:rowId xmlns:a16="http://schemas.microsoft.com/office/drawing/2014/main" val="10001"/>
                  </a:ext>
                </a:extLst>
              </a:tr>
              <a:tr h="275841">
                <a:tc>
                  <a:txBody>
                    <a:bodyPr/>
                    <a:lstStyle/>
                    <a:p>
                      <a:r>
                        <a:rPr lang="fr-FR" sz="1400" dirty="0"/>
                        <a:t>3</a:t>
                      </a: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noFill/>
                  </a:tcPr>
                </a:tc>
                <a:tc>
                  <a:txBody>
                    <a:bodyPr/>
                    <a:lstStyle/>
                    <a:p>
                      <a:r>
                        <a:rPr lang="fr-FR" sz="1400" dirty="0"/>
                        <a:t>Espace clair dans un ciel nuageux. </a:t>
                      </a: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noFill/>
                  </a:tcPr>
                </a:tc>
                <a:extLst>
                  <a:ext uri="{0D108BD9-81ED-4DB2-BD59-A6C34878D82A}">
                    <a16:rowId xmlns:a16="http://schemas.microsoft.com/office/drawing/2014/main" val="10002"/>
                  </a:ext>
                </a:extLst>
              </a:tr>
              <a:tr h="275841">
                <a:tc>
                  <a:txBody>
                    <a:bodyPr/>
                    <a:lstStyle/>
                    <a:p>
                      <a:r>
                        <a:rPr lang="fr-FR" sz="1400" dirty="0"/>
                        <a:t>4</a:t>
                      </a: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noFill/>
                  </a:tcPr>
                </a:tc>
                <a:tc>
                  <a:txBody>
                    <a:bodyPr/>
                    <a:lstStyle/>
                    <a:p>
                      <a:r>
                        <a:rPr lang="fr-FR" sz="1400" dirty="0"/>
                        <a:t>Phénomène météorologique violent</a:t>
                      </a:r>
                      <a:r>
                        <a:rPr lang="fr-FR" sz="1400" baseline="0" dirty="0"/>
                        <a:t> caractérisé par des vents rapides et qui ont une certaine durée dans le temps.</a:t>
                      </a:r>
                      <a:endParaRPr lang="fr-FR" sz="1400"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noFill/>
                  </a:tcPr>
                </a:tc>
                <a:extLst>
                  <a:ext uri="{0D108BD9-81ED-4DB2-BD59-A6C34878D82A}">
                    <a16:rowId xmlns:a16="http://schemas.microsoft.com/office/drawing/2014/main" val="10003"/>
                  </a:ext>
                </a:extLst>
              </a:tr>
              <a:tr h="337821">
                <a:tc>
                  <a:txBody>
                    <a:bodyPr/>
                    <a:lstStyle/>
                    <a:p>
                      <a:r>
                        <a:rPr lang="fr-FR" sz="1400" dirty="0"/>
                        <a:t>5</a:t>
                      </a: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noFill/>
                  </a:tcPr>
                </a:tc>
                <a:tc>
                  <a:txBody>
                    <a:bodyPr/>
                    <a:lstStyle/>
                    <a:p>
                      <a:r>
                        <a:rPr lang="fr-FR" sz="1400" dirty="0"/>
                        <a:t>Accélération</a:t>
                      </a:r>
                      <a:r>
                        <a:rPr lang="fr-FR" sz="1400" baseline="0" dirty="0"/>
                        <a:t> brusque et brève de la vitesse du vent</a:t>
                      </a:r>
                      <a:endParaRPr lang="fr-FR" sz="1400"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noFill/>
                  </a:tcPr>
                </a:tc>
                <a:extLst>
                  <a:ext uri="{0D108BD9-81ED-4DB2-BD59-A6C34878D82A}">
                    <a16:rowId xmlns:a16="http://schemas.microsoft.com/office/drawing/2014/main" val="10004"/>
                  </a:ext>
                </a:extLst>
              </a:tr>
              <a:tr h="275841">
                <a:tc>
                  <a:txBody>
                    <a:bodyPr/>
                    <a:lstStyle/>
                    <a:p>
                      <a:r>
                        <a:rPr lang="fr-FR" sz="1400" dirty="0"/>
                        <a:t>6</a:t>
                      </a: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noFill/>
                  </a:tcPr>
                </a:tc>
                <a:tc>
                  <a:txBody>
                    <a:bodyPr/>
                    <a:lstStyle/>
                    <a:p>
                      <a:r>
                        <a:rPr lang="fr-FR" sz="1400" dirty="0"/>
                        <a:t>Cristaux de glace</a:t>
                      </a:r>
                      <a:r>
                        <a:rPr lang="fr-FR" sz="1400" baseline="0" dirty="0"/>
                        <a:t> ou gouttelettes d’eau qui proviennent des nuages et qui tombent au sol </a:t>
                      </a:r>
                      <a:endParaRPr lang="fr-FR" sz="1400"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noFill/>
                  </a:tcPr>
                </a:tc>
                <a:extLst>
                  <a:ext uri="{0D108BD9-81ED-4DB2-BD59-A6C34878D82A}">
                    <a16:rowId xmlns:a16="http://schemas.microsoft.com/office/drawing/2014/main" val="10005"/>
                  </a:ext>
                </a:extLst>
              </a:tr>
              <a:tr h="425716">
                <a:tc>
                  <a:txBody>
                    <a:bodyPr/>
                    <a:lstStyle/>
                    <a:p>
                      <a:r>
                        <a:rPr lang="fr-FR" sz="1400" dirty="0"/>
                        <a:t>7</a:t>
                      </a: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FFFFFF"/>
                    </a:solidFill>
                  </a:tcPr>
                </a:tc>
                <a:tc>
                  <a:txBody>
                    <a:bodyPr/>
                    <a:lstStyle/>
                    <a:p>
                      <a:r>
                        <a:rPr lang="fr-FR" sz="1400" dirty="0"/>
                        <a:t>Pression atmosphérique</a:t>
                      </a:r>
                      <a:r>
                        <a:rPr lang="fr-FR" sz="1400" baseline="0" dirty="0"/>
                        <a:t> basse qui indique, la plupart du temps, une météo maussade</a:t>
                      </a:r>
                      <a:endParaRPr lang="fr-FR" sz="1400"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FFFFFF"/>
                    </a:solidFill>
                  </a:tcPr>
                </a:tc>
                <a:extLst>
                  <a:ext uri="{0D108BD9-81ED-4DB2-BD59-A6C34878D82A}">
                    <a16:rowId xmlns:a16="http://schemas.microsoft.com/office/drawing/2014/main" val="10006"/>
                  </a:ext>
                </a:extLst>
              </a:tr>
              <a:tr h="371947">
                <a:tc>
                  <a:txBody>
                    <a:bodyPr/>
                    <a:lstStyle/>
                    <a:p>
                      <a:r>
                        <a:rPr lang="fr-FR" sz="1400" dirty="0"/>
                        <a:t>8</a:t>
                      </a: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FFFFFF"/>
                    </a:solidFill>
                  </a:tcPr>
                </a:tc>
                <a:tc>
                  <a:txBody>
                    <a:bodyPr/>
                    <a:lstStyle/>
                    <a:p>
                      <a:r>
                        <a:rPr lang="fr-FR" sz="1400" dirty="0"/>
                        <a:t>Zone</a:t>
                      </a:r>
                      <a:r>
                        <a:rPr lang="fr-FR" sz="1400" baseline="0" dirty="0"/>
                        <a:t> de précipitation  faible marquant, pour une région donnée, le passage de l’air froid à l’air chaud</a:t>
                      </a:r>
                      <a:endParaRPr lang="fr-FR" sz="1400"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FFFFFF"/>
                    </a:solidFill>
                  </a:tcPr>
                </a:tc>
                <a:extLst>
                  <a:ext uri="{0D108BD9-81ED-4DB2-BD59-A6C34878D82A}">
                    <a16:rowId xmlns:a16="http://schemas.microsoft.com/office/drawing/2014/main" val="10007"/>
                  </a:ext>
                </a:extLst>
              </a:tr>
              <a:tr h="275841">
                <a:tc>
                  <a:txBody>
                    <a:bodyPr/>
                    <a:lstStyle/>
                    <a:p>
                      <a:r>
                        <a:rPr lang="fr-FR" sz="1400" dirty="0"/>
                        <a:t>9</a:t>
                      </a: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FFFFFF"/>
                    </a:solidFill>
                  </a:tcPr>
                </a:tc>
                <a:tc>
                  <a:txBody>
                    <a:bodyPr/>
                    <a:lstStyle/>
                    <a:p>
                      <a:r>
                        <a:rPr lang="fr-FR" sz="1400" dirty="0"/>
                        <a:t>Échelle de valeur définie</a:t>
                      </a:r>
                      <a:r>
                        <a:rPr lang="fr-FR" sz="1400" baseline="0" dirty="0"/>
                        <a:t> </a:t>
                      </a:r>
                      <a:r>
                        <a:rPr lang="fr-FR" sz="1400" dirty="0"/>
                        <a:t>par</a:t>
                      </a:r>
                      <a:r>
                        <a:rPr lang="fr-FR" sz="1400" baseline="0" dirty="0"/>
                        <a:t> météo suisse</a:t>
                      </a:r>
                      <a:r>
                        <a:rPr lang="fr-FR" sz="1400" dirty="0"/>
                        <a:t> concernant </a:t>
                      </a:r>
                      <a:r>
                        <a:rPr lang="fr-FR" sz="1400" baseline="0" dirty="0"/>
                        <a:t>les degrés des dangers des vents allant de 1 à 5.</a:t>
                      </a:r>
                      <a:endParaRPr lang="fr-FR" sz="1400"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FFFFFF"/>
                    </a:solidFill>
                  </a:tcPr>
                </a:tc>
                <a:extLst>
                  <a:ext uri="{0D108BD9-81ED-4DB2-BD59-A6C34878D82A}">
                    <a16:rowId xmlns:a16="http://schemas.microsoft.com/office/drawing/2014/main" val="10008"/>
                  </a:ext>
                </a:extLst>
              </a:tr>
              <a:tr h="275841">
                <a:tc>
                  <a:txBody>
                    <a:bodyPr/>
                    <a:lstStyle/>
                    <a:p>
                      <a:r>
                        <a:rPr lang="fr-FR" sz="1400" dirty="0"/>
                        <a:t>10</a:t>
                      </a: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FFFFFF"/>
                    </a:solidFill>
                  </a:tcPr>
                </a:tc>
                <a:tc>
                  <a:txBody>
                    <a:bodyPr/>
                    <a:lstStyle/>
                    <a:p>
                      <a:r>
                        <a:rPr lang="fr-FR" sz="1400" dirty="0"/>
                        <a:t>Science</a:t>
                      </a:r>
                      <a:r>
                        <a:rPr lang="fr-FR" sz="1400" baseline="0" dirty="0"/>
                        <a:t> décrivant l’état présent et futur de l’atmosphère</a:t>
                      </a:r>
                      <a:endParaRPr lang="fr-FR" sz="1400"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FFFFFF"/>
                    </a:solidFill>
                  </a:tcPr>
                </a:tc>
                <a:extLst>
                  <a:ext uri="{0D108BD9-81ED-4DB2-BD59-A6C34878D82A}">
                    <a16:rowId xmlns:a16="http://schemas.microsoft.com/office/drawing/2014/main" val="10009"/>
                  </a:ext>
                </a:extLst>
              </a:tr>
              <a:tr h="301626">
                <a:tc>
                  <a:txBody>
                    <a:bodyPr/>
                    <a:lstStyle/>
                    <a:p>
                      <a:r>
                        <a:rPr lang="fr-FR" sz="1400" dirty="0"/>
                        <a:t>11</a:t>
                      </a: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FFFFFF"/>
                    </a:solidFill>
                  </a:tcPr>
                </a:tc>
                <a:tc>
                  <a:txBody>
                    <a:bodyPr/>
                    <a:lstStyle/>
                    <a:p>
                      <a:r>
                        <a:rPr lang="fr-FR" sz="1400" dirty="0"/>
                        <a:t>Zone</a:t>
                      </a:r>
                      <a:r>
                        <a:rPr lang="fr-FR" sz="1400" baseline="0" dirty="0"/>
                        <a:t> de précipitation intense marquant, pour une région donnée, le passage de l’air chaud à l’air froid</a:t>
                      </a:r>
                      <a:endParaRPr lang="fr-FR" sz="1400"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FFFFFF"/>
                    </a:solidFill>
                  </a:tcPr>
                </a:tc>
                <a:extLst>
                  <a:ext uri="{0D108BD9-81ED-4DB2-BD59-A6C34878D82A}">
                    <a16:rowId xmlns:a16="http://schemas.microsoft.com/office/drawing/2014/main" val="10010"/>
                  </a:ext>
                </a:extLst>
              </a:tr>
              <a:tr h="301626">
                <a:tc>
                  <a:txBody>
                    <a:bodyPr/>
                    <a:lstStyle/>
                    <a:p>
                      <a:r>
                        <a:rPr lang="fr-FR" sz="1400" dirty="0"/>
                        <a:t>12</a:t>
                      </a: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FFFFFF"/>
                    </a:solidFill>
                  </a:tcPr>
                </a:tc>
                <a:tc>
                  <a:txBody>
                    <a:bodyPr/>
                    <a:lstStyle/>
                    <a:p>
                      <a:r>
                        <a:rPr lang="fr-FR" sz="1400" dirty="0"/>
                        <a:t>Grande zone</a:t>
                      </a:r>
                      <a:r>
                        <a:rPr lang="fr-FR" sz="1400" baseline="0" dirty="0"/>
                        <a:t> de pression élevée caractérisée par un temps stable, sec et la plupart du temps, ensoleillé. </a:t>
                      </a:r>
                      <a:endParaRPr lang="fr-FR" sz="1400"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FFFFFF"/>
                    </a:solidFill>
                  </a:tcPr>
                </a:tc>
                <a:extLst>
                  <a:ext uri="{0D108BD9-81ED-4DB2-BD59-A6C34878D82A}">
                    <a16:rowId xmlns:a16="http://schemas.microsoft.com/office/drawing/2014/main" val="10011"/>
                  </a:ext>
                </a:extLst>
              </a:tr>
            </a:tbl>
          </a:graphicData>
        </a:graphic>
      </p:graphicFrame>
      <p:pic>
        <p:nvPicPr>
          <p:cNvPr id="2" name="Image 1"/>
          <p:cNvPicPr>
            <a:picLocks noChangeAspect="1"/>
          </p:cNvPicPr>
          <p:nvPr/>
        </p:nvPicPr>
        <p:blipFill rotWithShape="1">
          <a:blip r:embed="rId2"/>
          <a:srcRect l="8108" r="12612" b="4405"/>
          <a:stretch/>
        </p:blipFill>
        <p:spPr>
          <a:xfrm>
            <a:off x="2108650" y="5859145"/>
            <a:ext cx="660175" cy="813966"/>
          </a:xfrm>
          <a:prstGeom prst="rect">
            <a:avLst/>
          </a:prstGeom>
        </p:spPr>
      </p:pic>
      <p:sp>
        <p:nvSpPr>
          <p:cNvPr id="6" name="Rectangle à coins arrondis 5"/>
          <p:cNvSpPr/>
          <p:nvPr/>
        </p:nvSpPr>
        <p:spPr>
          <a:xfrm>
            <a:off x="304800" y="6390556"/>
            <a:ext cx="1570375" cy="282555"/>
          </a:xfrm>
          <a:prstGeom prst="roundRect">
            <a:avLst/>
          </a:prstGeom>
          <a:gradFill flip="none" rotWithShape="1">
            <a:gsLst>
              <a:gs pos="0">
                <a:schemeClr val="tx2">
                  <a:lumMod val="60000"/>
                  <a:lumOff val="40000"/>
                </a:schemeClr>
              </a:gs>
              <a:gs pos="100000">
                <a:srgbClr val="FFFFFF"/>
              </a:gs>
            </a:gsLst>
            <a:lin ang="0" scaled="1"/>
            <a:tileRect/>
          </a:gradFill>
        </p:spPr>
        <p:style>
          <a:lnRef idx="1">
            <a:schemeClr val="accent1"/>
          </a:lnRef>
          <a:fillRef idx="3">
            <a:schemeClr val="accent1"/>
          </a:fillRef>
          <a:effectRef idx="2">
            <a:schemeClr val="accent1"/>
          </a:effectRef>
          <a:fontRef idx="minor">
            <a:schemeClr val="lt1"/>
          </a:fontRef>
        </p:style>
        <p:txBody>
          <a:bodyPr rtlCol="0" anchor="ctr"/>
          <a:lstStyle/>
          <a:p>
            <a:pPr algn="ctr"/>
            <a:r>
              <a:rPr lang="fr-FR" sz="1200" dirty="0">
                <a:solidFill>
                  <a:schemeClr val="tx1">
                    <a:lumMod val="75000"/>
                    <a:lumOff val="25000"/>
                  </a:schemeClr>
                </a:solidFill>
              </a:rPr>
              <a:t>D5- séance B</a:t>
            </a:r>
          </a:p>
        </p:txBody>
      </p:sp>
    </p:spTree>
    <p:extLst>
      <p:ext uri="{BB962C8B-B14F-4D97-AF65-F5344CB8AC3E}">
        <p14:creationId xmlns:p14="http://schemas.microsoft.com/office/powerpoint/2010/main" val="153958658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re 1"/>
          <p:cNvSpPr txBox="1">
            <a:spLocks/>
          </p:cNvSpPr>
          <p:nvPr/>
        </p:nvSpPr>
        <p:spPr>
          <a:xfrm>
            <a:off x="266700" y="50800"/>
            <a:ext cx="8671315" cy="1016000"/>
          </a:xfrm>
          <a:prstGeom prst="rect">
            <a:avLst/>
          </a:prstGeom>
        </p:spPr>
        <p:style>
          <a:lnRef idx="2">
            <a:schemeClr val="dk1"/>
          </a:lnRef>
          <a:fillRef idx="1">
            <a:schemeClr val="lt1"/>
          </a:fillRef>
          <a:effectRef idx="0">
            <a:schemeClr val="dk1"/>
          </a:effectRef>
          <a:fontRef idx="minor">
            <a:schemeClr val="dk1"/>
          </a:fontRef>
        </p:style>
        <p:txBody>
          <a:bodyPr vert="horz" lIns="91440" tIns="45720" rIns="91440" bIns="45720" rtlCol="0" anchor="ctr">
            <a:normAutofit/>
          </a:bodyPr>
          <a:lstStyle>
            <a:lvl1pPr algn="ctr" defTabSz="457200" rtl="0" eaLnBrk="1" latinLnBrk="0" hangingPunct="1">
              <a:spcBef>
                <a:spcPct val="0"/>
              </a:spcBef>
              <a:buNone/>
              <a:defRPr sz="4400" kern="1200">
                <a:solidFill>
                  <a:schemeClr val="dk1"/>
                </a:solidFill>
                <a:latin typeface="+mn-lt"/>
                <a:ea typeface="+mn-ea"/>
                <a:cs typeface="+mn-cs"/>
              </a:defRPr>
            </a:lvl1pPr>
            <a:lvl2pPr>
              <a:defRPr>
                <a:solidFill>
                  <a:schemeClr val="dk1"/>
                </a:solidFill>
                <a:latin typeface="+mn-lt"/>
                <a:ea typeface="+mn-ea"/>
                <a:cs typeface="+mn-cs"/>
              </a:defRPr>
            </a:lvl2pPr>
            <a:lvl3pPr>
              <a:defRPr>
                <a:solidFill>
                  <a:schemeClr val="dk1"/>
                </a:solidFill>
                <a:latin typeface="+mn-lt"/>
                <a:ea typeface="+mn-ea"/>
                <a:cs typeface="+mn-cs"/>
              </a:defRPr>
            </a:lvl3pPr>
            <a:lvl4pPr>
              <a:defRPr>
                <a:solidFill>
                  <a:schemeClr val="dk1"/>
                </a:solidFill>
                <a:latin typeface="+mn-lt"/>
                <a:ea typeface="+mn-ea"/>
                <a:cs typeface="+mn-cs"/>
              </a:defRPr>
            </a:lvl4pPr>
            <a:lvl5pPr>
              <a:defRPr>
                <a:solidFill>
                  <a:schemeClr val="dk1"/>
                </a:solidFill>
                <a:latin typeface="+mn-lt"/>
                <a:ea typeface="+mn-ea"/>
                <a:cs typeface="+mn-cs"/>
              </a:defRPr>
            </a:lvl5pPr>
            <a:lvl6pPr>
              <a:defRPr>
                <a:solidFill>
                  <a:schemeClr val="dk1"/>
                </a:solidFill>
                <a:latin typeface="+mn-lt"/>
                <a:ea typeface="+mn-ea"/>
                <a:cs typeface="+mn-cs"/>
              </a:defRPr>
            </a:lvl6pPr>
            <a:lvl7pPr>
              <a:defRPr>
                <a:solidFill>
                  <a:schemeClr val="dk1"/>
                </a:solidFill>
                <a:latin typeface="+mn-lt"/>
                <a:ea typeface="+mn-ea"/>
                <a:cs typeface="+mn-cs"/>
              </a:defRPr>
            </a:lvl7pPr>
            <a:lvl8pPr>
              <a:defRPr>
                <a:solidFill>
                  <a:schemeClr val="dk1"/>
                </a:solidFill>
                <a:latin typeface="+mn-lt"/>
                <a:ea typeface="+mn-ea"/>
                <a:cs typeface="+mn-cs"/>
              </a:defRPr>
            </a:lvl8pPr>
            <a:lvl9pPr>
              <a:defRPr>
                <a:solidFill>
                  <a:schemeClr val="dk1"/>
                </a:solidFill>
                <a:latin typeface="+mn-lt"/>
                <a:ea typeface="+mn-ea"/>
                <a:cs typeface="+mn-cs"/>
              </a:defRPr>
            </a:lvl9pPr>
          </a:lstStyle>
          <a:p>
            <a:r>
              <a:rPr lang="fr-FR" sz="1400" dirty="0">
                <a:solidFill>
                  <a:srgbClr val="FF0000"/>
                </a:solidFill>
              </a:rPr>
              <a:t>CORRIGE</a:t>
            </a:r>
            <a:r>
              <a:rPr lang="fr-FR" sz="1400" dirty="0"/>
              <a:t>							Séquence orale «  </a:t>
            </a:r>
            <a:r>
              <a:rPr lang="fr-FR" sz="1400" b="1" i="1" dirty="0"/>
              <a:t>La météo »</a:t>
            </a:r>
            <a:br>
              <a:rPr lang="fr-FR" sz="1400" b="1" i="1" dirty="0"/>
            </a:br>
            <a:r>
              <a:rPr lang="fr-FR" sz="1400" b="1" i="1" u="sng" dirty="0"/>
              <a:t>Je comprends le vocabulaire météorologique et je situe les phénomènes météorologiques.</a:t>
            </a:r>
          </a:p>
          <a:p>
            <a:endParaRPr lang="fr-FR" sz="400" b="1" i="1" u="sng" dirty="0"/>
          </a:p>
          <a:p>
            <a:pPr algn="l"/>
            <a:r>
              <a:rPr lang="fr-FR" sz="1400" b="1" u="sng" dirty="0"/>
              <a:t>Exercice 1</a:t>
            </a:r>
            <a:r>
              <a:rPr lang="fr-FR" sz="1400" b="1" dirty="0"/>
              <a:t>: Associe le numéro de chaque définition au </a:t>
            </a:r>
            <a:r>
              <a:rPr lang="fr-FR" sz="1400" dirty="0"/>
              <a:t>terme</a:t>
            </a:r>
            <a:r>
              <a:rPr lang="fr-FR" sz="1400" b="1" dirty="0"/>
              <a:t> qui convient  </a:t>
            </a:r>
            <a:endParaRPr lang="fr-FR" sz="1400" b="1" i="1" u="sng" dirty="0"/>
          </a:p>
          <a:p>
            <a:endParaRPr lang="fr-FR" sz="1400" b="1" i="1" u="sng" dirty="0"/>
          </a:p>
        </p:txBody>
      </p:sp>
      <p:graphicFrame>
        <p:nvGraphicFramePr>
          <p:cNvPr id="5" name="Tableau 4"/>
          <p:cNvGraphicFramePr>
            <a:graphicFrameLocks noGrp="1"/>
          </p:cNvGraphicFramePr>
          <p:nvPr>
            <p:extLst>
              <p:ext uri="{D42A27DB-BD31-4B8C-83A1-F6EECF244321}">
                <p14:modId xmlns:p14="http://schemas.microsoft.com/office/powerpoint/2010/main" val="1399932406"/>
              </p:ext>
            </p:extLst>
          </p:nvPr>
        </p:nvGraphicFramePr>
        <p:xfrm>
          <a:off x="304800" y="1333499"/>
          <a:ext cx="3429000" cy="4707153"/>
        </p:xfrm>
        <a:graphic>
          <a:graphicData uri="http://schemas.openxmlformats.org/drawingml/2006/table">
            <a:tbl>
              <a:tblPr firstRow="1" bandRow="1">
                <a:tableStyleId>{5C22544A-7EE6-4342-B048-85BDC9FD1C3A}</a:tableStyleId>
              </a:tblPr>
              <a:tblGrid>
                <a:gridCol w="3004820">
                  <a:extLst>
                    <a:ext uri="{9D8B030D-6E8A-4147-A177-3AD203B41FA5}">
                      <a16:colId xmlns:a16="http://schemas.microsoft.com/office/drawing/2014/main" val="20000"/>
                    </a:ext>
                  </a:extLst>
                </a:gridCol>
                <a:gridCol w="424180">
                  <a:extLst>
                    <a:ext uri="{9D8B030D-6E8A-4147-A177-3AD203B41FA5}">
                      <a16:colId xmlns:a16="http://schemas.microsoft.com/office/drawing/2014/main" val="20001"/>
                    </a:ext>
                  </a:extLst>
                </a:gridCol>
              </a:tblGrid>
              <a:tr h="275841">
                <a:tc>
                  <a:txBody>
                    <a:bodyPr/>
                    <a:lstStyle/>
                    <a:p>
                      <a:r>
                        <a:rPr lang="fr-FR" b="0" dirty="0">
                          <a:solidFill>
                            <a:srgbClr val="000000"/>
                          </a:solidFill>
                        </a:rPr>
                        <a:t>La</a:t>
                      </a:r>
                      <a:r>
                        <a:rPr lang="fr-FR" b="0" baseline="0" dirty="0">
                          <a:solidFill>
                            <a:srgbClr val="000000"/>
                          </a:solidFill>
                        </a:rPr>
                        <a:t> </a:t>
                      </a:r>
                      <a:r>
                        <a:rPr lang="fr-FR" b="0" dirty="0">
                          <a:solidFill>
                            <a:schemeClr val="tx1"/>
                          </a:solidFill>
                        </a:rPr>
                        <a:t>météo</a:t>
                      </a: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noFill/>
                  </a:tcPr>
                </a:tc>
                <a:tc>
                  <a:txBody>
                    <a:bodyPr/>
                    <a:lstStyle/>
                    <a:p>
                      <a:r>
                        <a:rPr lang="fr-FR" b="0" dirty="0">
                          <a:solidFill>
                            <a:srgbClr val="FF0000"/>
                          </a:solidFill>
                        </a:rPr>
                        <a:t>10</a:t>
                      </a: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noFill/>
                  </a:tcPr>
                </a:tc>
                <a:extLst>
                  <a:ext uri="{0D108BD9-81ED-4DB2-BD59-A6C34878D82A}">
                    <a16:rowId xmlns:a16="http://schemas.microsoft.com/office/drawing/2014/main" val="10000"/>
                  </a:ext>
                </a:extLst>
              </a:tr>
              <a:tr h="425716">
                <a:tc>
                  <a:txBody>
                    <a:bodyPr/>
                    <a:lstStyle/>
                    <a:p>
                      <a:r>
                        <a:rPr lang="fr-FR" dirty="0"/>
                        <a:t>Une précipitation</a:t>
                      </a: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noFill/>
                  </a:tcPr>
                </a:tc>
                <a:tc>
                  <a:txBody>
                    <a:bodyPr/>
                    <a:lstStyle/>
                    <a:p>
                      <a:r>
                        <a:rPr lang="fr-FR" dirty="0">
                          <a:solidFill>
                            <a:srgbClr val="FF0000"/>
                          </a:solidFill>
                        </a:rPr>
                        <a:t>6</a:t>
                      </a: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noFill/>
                  </a:tcPr>
                </a:tc>
                <a:extLst>
                  <a:ext uri="{0D108BD9-81ED-4DB2-BD59-A6C34878D82A}">
                    <a16:rowId xmlns:a16="http://schemas.microsoft.com/office/drawing/2014/main" val="10001"/>
                  </a:ext>
                </a:extLst>
              </a:tr>
              <a:tr h="275841">
                <a:tc>
                  <a:txBody>
                    <a:bodyPr/>
                    <a:lstStyle/>
                    <a:p>
                      <a:r>
                        <a:rPr lang="fr-FR" dirty="0"/>
                        <a:t>Une rafale</a:t>
                      </a: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noFill/>
                  </a:tcPr>
                </a:tc>
                <a:tc>
                  <a:txBody>
                    <a:bodyPr/>
                    <a:lstStyle/>
                    <a:p>
                      <a:r>
                        <a:rPr lang="fr-FR" dirty="0">
                          <a:solidFill>
                            <a:srgbClr val="FF0000"/>
                          </a:solidFill>
                        </a:rPr>
                        <a:t>5</a:t>
                      </a: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noFill/>
                  </a:tcPr>
                </a:tc>
                <a:extLst>
                  <a:ext uri="{0D108BD9-81ED-4DB2-BD59-A6C34878D82A}">
                    <a16:rowId xmlns:a16="http://schemas.microsoft.com/office/drawing/2014/main" val="10002"/>
                  </a:ext>
                </a:extLst>
              </a:tr>
              <a:tr h="275841">
                <a:tc>
                  <a:txBody>
                    <a:bodyPr/>
                    <a:lstStyle/>
                    <a:p>
                      <a:r>
                        <a:rPr lang="fr-FR" dirty="0"/>
                        <a:t>Une tempête</a:t>
                      </a: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noFill/>
                  </a:tcPr>
                </a:tc>
                <a:tc>
                  <a:txBody>
                    <a:bodyPr/>
                    <a:lstStyle/>
                    <a:p>
                      <a:r>
                        <a:rPr lang="fr-FR" dirty="0">
                          <a:solidFill>
                            <a:srgbClr val="FF0000"/>
                          </a:solidFill>
                        </a:rPr>
                        <a:t>4</a:t>
                      </a: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noFill/>
                  </a:tcPr>
                </a:tc>
                <a:extLst>
                  <a:ext uri="{0D108BD9-81ED-4DB2-BD59-A6C34878D82A}">
                    <a16:rowId xmlns:a16="http://schemas.microsoft.com/office/drawing/2014/main" val="10003"/>
                  </a:ext>
                </a:extLst>
              </a:tr>
              <a:tr h="425716">
                <a:tc>
                  <a:txBody>
                    <a:bodyPr/>
                    <a:lstStyle/>
                    <a:p>
                      <a:r>
                        <a:rPr lang="fr-FR" dirty="0"/>
                        <a:t>Un</a:t>
                      </a:r>
                      <a:r>
                        <a:rPr lang="fr-FR" baseline="0" dirty="0"/>
                        <a:t>e </a:t>
                      </a:r>
                      <a:r>
                        <a:rPr lang="fr-FR" dirty="0"/>
                        <a:t>dépression</a:t>
                      </a: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noFill/>
                  </a:tcPr>
                </a:tc>
                <a:tc>
                  <a:txBody>
                    <a:bodyPr/>
                    <a:lstStyle/>
                    <a:p>
                      <a:r>
                        <a:rPr lang="fr-FR" dirty="0">
                          <a:solidFill>
                            <a:srgbClr val="FF0000"/>
                          </a:solidFill>
                        </a:rPr>
                        <a:t>7</a:t>
                      </a: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noFill/>
                  </a:tcPr>
                </a:tc>
                <a:extLst>
                  <a:ext uri="{0D108BD9-81ED-4DB2-BD59-A6C34878D82A}">
                    <a16:rowId xmlns:a16="http://schemas.microsoft.com/office/drawing/2014/main" val="10004"/>
                  </a:ext>
                </a:extLst>
              </a:tr>
              <a:tr h="275841">
                <a:tc>
                  <a:txBody>
                    <a:bodyPr/>
                    <a:lstStyle/>
                    <a:p>
                      <a:r>
                        <a:rPr lang="fr-FR" dirty="0"/>
                        <a:t>Un front froid </a:t>
                      </a: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noFill/>
                  </a:tcPr>
                </a:tc>
                <a:tc>
                  <a:txBody>
                    <a:bodyPr/>
                    <a:lstStyle/>
                    <a:p>
                      <a:r>
                        <a:rPr lang="fr-FR" dirty="0">
                          <a:solidFill>
                            <a:srgbClr val="FF0000"/>
                          </a:solidFill>
                        </a:rPr>
                        <a:t>11</a:t>
                      </a: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noFill/>
                  </a:tcPr>
                </a:tc>
                <a:extLst>
                  <a:ext uri="{0D108BD9-81ED-4DB2-BD59-A6C34878D82A}">
                    <a16:rowId xmlns:a16="http://schemas.microsoft.com/office/drawing/2014/main" val="10005"/>
                  </a:ext>
                </a:extLst>
              </a:tr>
              <a:tr h="425716">
                <a:tc>
                  <a:txBody>
                    <a:bodyPr/>
                    <a:lstStyle/>
                    <a:p>
                      <a:r>
                        <a:rPr lang="fr-FR" dirty="0"/>
                        <a:t>Un front chaud</a:t>
                      </a: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FFFFFF"/>
                    </a:solidFill>
                  </a:tcPr>
                </a:tc>
                <a:tc>
                  <a:txBody>
                    <a:bodyPr/>
                    <a:lstStyle/>
                    <a:p>
                      <a:r>
                        <a:rPr lang="fr-FR" dirty="0">
                          <a:solidFill>
                            <a:srgbClr val="FF0000"/>
                          </a:solidFill>
                        </a:rPr>
                        <a:t>8</a:t>
                      </a: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FFFFFF"/>
                    </a:solidFill>
                  </a:tcPr>
                </a:tc>
                <a:extLst>
                  <a:ext uri="{0D108BD9-81ED-4DB2-BD59-A6C34878D82A}">
                    <a16:rowId xmlns:a16="http://schemas.microsoft.com/office/drawing/2014/main" val="10006"/>
                  </a:ext>
                </a:extLst>
              </a:tr>
              <a:tr h="384013">
                <a:tc>
                  <a:txBody>
                    <a:bodyPr/>
                    <a:lstStyle/>
                    <a:p>
                      <a:r>
                        <a:rPr lang="fr-FR" dirty="0"/>
                        <a:t>Avis de degré 3 pour les</a:t>
                      </a:r>
                      <a:r>
                        <a:rPr lang="fr-FR" baseline="0" dirty="0"/>
                        <a:t> </a:t>
                      </a:r>
                      <a:r>
                        <a:rPr lang="fr-FR" dirty="0"/>
                        <a:t>vents</a:t>
                      </a: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FFFFFF"/>
                    </a:solidFill>
                  </a:tcPr>
                </a:tc>
                <a:tc>
                  <a:txBody>
                    <a:bodyPr/>
                    <a:lstStyle/>
                    <a:p>
                      <a:r>
                        <a:rPr lang="fr-FR" dirty="0">
                          <a:solidFill>
                            <a:srgbClr val="FF0000"/>
                          </a:solidFill>
                        </a:rPr>
                        <a:t>9</a:t>
                      </a: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FFFFFF"/>
                    </a:solidFill>
                  </a:tcPr>
                </a:tc>
                <a:extLst>
                  <a:ext uri="{0D108BD9-81ED-4DB2-BD59-A6C34878D82A}">
                    <a16:rowId xmlns:a16="http://schemas.microsoft.com/office/drawing/2014/main" val="10007"/>
                  </a:ext>
                </a:extLst>
              </a:tr>
              <a:tr h="275841">
                <a:tc>
                  <a:txBody>
                    <a:bodyPr/>
                    <a:lstStyle/>
                    <a:p>
                      <a:r>
                        <a:rPr lang="fr-FR" dirty="0"/>
                        <a:t>Une éclaircie</a:t>
                      </a: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FFFFFF"/>
                    </a:solidFill>
                  </a:tcPr>
                </a:tc>
                <a:tc>
                  <a:txBody>
                    <a:bodyPr/>
                    <a:lstStyle/>
                    <a:p>
                      <a:r>
                        <a:rPr lang="fr-FR" dirty="0">
                          <a:solidFill>
                            <a:srgbClr val="FF0000"/>
                          </a:solidFill>
                        </a:rPr>
                        <a:t>3</a:t>
                      </a: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FFFFFF"/>
                    </a:solidFill>
                  </a:tcPr>
                </a:tc>
                <a:extLst>
                  <a:ext uri="{0D108BD9-81ED-4DB2-BD59-A6C34878D82A}">
                    <a16:rowId xmlns:a16="http://schemas.microsoft.com/office/drawing/2014/main" val="10008"/>
                  </a:ext>
                </a:extLst>
              </a:tr>
              <a:tr h="275841">
                <a:tc>
                  <a:txBody>
                    <a:bodyPr/>
                    <a:lstStyle/>
                    <a:p>
                      <a:r>
                        <a:rPr lang="fr-FR" dirty="0"/>
                        <a:t>Le</a:t>
                      </a:r>
                      <a:r>
                        <a:rPr lang="fr-FR" baseline="0" dirty="0"/>
                        <a:t> F</a:t>
                      </a:r>
                      <a:r>
                        <a:rPr lang="fr-FR" dirty="0"/>
                        <a:t>oehn</a:t>
                      </a: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FFFFFF"/>
                    </a:solidFill>
                  </a:tcPr>
                </a:tc>
                <a:tc>
                  <a:txBody>
                    <a:bodyPr/>
                    <a:lstStyle/>
                    <a:p>
                      <a:r>
                        <a:rPr lang="fr-FR" dirty="0">
                          <a:solidFill>
                            <a:srgbClr val="FF0000"/>
                          </a:solidFill>
                        </a:rPr>
                        <a:t>1</a:t>
                      </a: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FFFFFF"/>
                    </a:solidFill>
                  </a:tcPr>
                </a:tc>
                <a:extLst>
                  <a:ext uri="{0D108BD9-81ED-4DB2-BD59-A6C34878D82A}">
                    <a16:rowId xmlns:a16="http://schemas.microsoft.com/office/drawing/2014/main" val="10009"/>
                  </a:ext>
                </a:extLst>
              </a:tr>
              <a:tr h="425716">
                <a:tc>
                  <a:txBody>
                    <a:bodyPr/>
                    <a:lstStyle/>
                    <a:p>
                      <a:r>
                        <a:rPr lang="fr-FR" dirty="0"/>
                        <a:t>Une</a:t>
                      </a:r>
                      <a:r>
                        <a:rPr lang="fr-FR" baseline="0" dirty="0"/>
                        <a:t> é</a:t>
                      </a:r>
                      <a:r>
                        <a:rPr lang="fr-FR" dirty="0"/>
                        <a:t>phéméride</a:t>
                      </a: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FFFFFF"/>
                    </a:solidFill>
                  </a:tcPr>
                </a:tc>
                <a:tc>
                  <a:txBody>
                    <a:bodyPr/>
                    <a:lstStyle/>
                    <a:p>
                      <a:r>
                        <a:rPr lang="fr-FR" dirty="0">
                          <a:solidFill>
                            <a:srgbClr val="FF0000"/>
                          </a:solidFill>
                        </a:rPr>
                        <a:t>2</a:t>
                      </a: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FFFFFF"/>
                    </a:solidFill>
                  </a:tcPr>
                </a:tc>
                <a:extLst>
                  <a:ext uri="{0D108BD9-81ED-4DB2-BD59-A6C34878D82A}">
                    <a16:rowId xmlns:a16="http://schemas.microsoft.com/office/drawing/2014/main" val="10010"/>
                  </a:ext>
                </a:extLst>
              </a:tr>
              <a:tr h="425716">
                <a:tc>
                  <a:txBody>
                    <a:bodyPr/>
                    <a:lstStyle/>
                    <a:p>
                      <a:r>
                        <a:rPr lang="fr-FR" dirty="0"/>
                        <a:t>Un</a:t>
                      </a:r>
                      <a:r>
                        <a:rPr lang="fr-FR" baseline="0" dirty="0"/>
                        <a:t> a</a:t>
                      </a:r>
                      <a:r>
                        <a:rPr lang="fr-FR" dirty="0"/>
                        <a:t>nticyclone</a:t>
                      </a: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FFFFFF"/>
                    </a:solidFill>
                  </a:tcPr>
                </a:tc>
                <a:tc>
                  <a:txBody>
                    <a:bodyPr/>
                    <a:lstStyle/>
                    <a:p>
                      <a:r>
                        <a:rPr lang="fr-FR" dirty="0">
                          <a:solidFill>
                            <a:srgbClr val="FF0000"/>
                          </a:solidFill>
                        </a:rPr>
                        <a:t>12</a:t>
                      </a: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FFFFFF"/>
                    </a:solidFill>
                  </a:tcPr>
                </a:tc>
                <a:extLst>
                  <a:ext uri="{0D108BD9-81ED-4DB2-BD59-A6C34878D82A}">
                    <a16:rowId xmlns:a16="http://schemas.microsoft.com/office/drawing/2014/main" val="10011"/>
                  </a:ext>
                </a:extLst>
              </a:tr>
            </a:tbl>
          </a:graphicData>
        </a:graphic>
      </p:graphicFrame>
      <p:graphicFrame>
        <p:nvGraphicFramePr>
          <p:cNvPr id="7" name="Tableau 6"/>
          <p:cNvGraphicFramePr>
            <a:graphicFrameLocks noGrp="1"/>
          </p:cNvGraphicFramePr>
          <p:nvPr>
            <p:extLst>
              <p:ext uri="{D42A27DB-BD31-4B8C-83A1-F6EECF244321}">
                <p14:modId xmlns:p14="http://schemas.microsoft.com/office/powerpoint/2010/main" val="924206031"/>
              </p:ext>
            </p:extLst>
          </p:nvPr>
        </p:nvGraphicFramePr>
        <p:xfrm>
          <a:off x="3962400" y="1104899"/>
          <a:ext cx="4975615" cy="5610860"/>
        </p:xfrm>
        <a:graphic>
          <a:graphicData uri="http://schemas.openxmlformats.org/drawingml/2006/table">
            <a:tbl>
              <a:tblPr firstRow="1" bandRow="1">
                <a:tableStyleId>{5C22544A-7EE6-4342-B048-85BDC9FD1C3A}</a:tableStyleId>
              </a:tblPr>
              <a:tblGrid>
                <a:gridCol w="460022">
                  <a:extLst>
                    <a:ext uri="{9D8B030D-6E8A-4147-A177-3AD203B41FA5}">
                      <a16:colId xmlns:a16="http://schemas.microsoft.com/office/drawing/2014/main" val="20000"/>
                    </a:ext>
                  </a:extLst>
                </a:gridCol>
                <a:gridCol w="4515593">
                  <a:extLst>
                    <a:ext uri="{9D8B030D-6E8A-4147-A177-3AD203B41FA5}">
                      <a16:colId xmlns:a16="http://schemas.microsoft.com/office/drawing/2014/main" val="20001"/>
                    </a:ext>
                  </a:extLst>
                </a:gridCol>
              </a:tblGrid>
              <a:tr h="275841">
                <a:tc>
                  <a:txBody>
                    <a:bodyPr/>
                    <a:lstStyle/>
                    <a:p>
                      <a:r>
                        <a:rPr lang="fr-FR" sz="1400" b="0" dirty="0">
                          <a:solidFill>
                            <a:schemeClr val="tx1"/>
                          </a:solidFill>
                        </a:rPr>
                        <a:t>1</a:t>
                      </a: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noFill/>
                  </a:tcPr>
                </a:tc>
                <a:tc>
                  <a:txBody>
                    <a:bodyPr/>
                    <a:lstStyle/>
                    <a:p>
                      <a:r>
                        <a:rPr lang="fr-FR" sz="1400" b="0" dirty="0">
                          <a:solidFill>
                            <a:schemeClr val="tx1"/>
                          </a:solidFill>
                        </a:rPr>
                        <a:t>Vent fort, sec et chaud que l'on rencontre dans les</a:t>
                      </a:r>
                      <a:r>
                        <a:rPr lang="fr-FR" sz="1400" b="0" baseline="0" dirty="0">
                          <a:solidFill>
                            <a:schemeClr val="tx1"/>
                          </a:solidFill>
                        </a:rPr>
                        <a:t> chaînes montagneuses</a:t>
                      </a:r>
                      <a:r>
                        <a:rPr lang="fr-FR" sz="1400" b="0" dirty="0">
                          <a:solidFill>
                            <a:schemeClr val="tx1"/>
                          </a:solidFill>
                        </a:rPr>
                        <a:t>.</a:t>
                      </a: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noFill/>
                  </a:tcPr>
                </a:tc>
                <a:extLst>
                  <a:ext uri="{0D108BD9-81ED-4DB2-BD59-A6C34878D82A}">
                    <a16:rowId xmlns:a16="http://schemas.microsoft.com/office/drawing/2014/main" val="10000"/>
                  </a:ext>
                </a:extLst>
              </a:tr>
              <a:tr h="345441">
                <a:tc>
                  <a:txBody>
                    <a:bodyPr/>
                    <a:lstStyle/>
                    <a:p>
                      <a:r>
                        <a:rPr lang="fr-FR" sz="1400" dirty="0"/>
                        <a:t>2</a:t>
                      </a: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noFill/>
                  </a:tcPr>
                </a:tc>
                <a:tc>
                  <a:txBody>
                    <a:bodyPr/>
                    <a:lstStyle/>
                    <a:p>
                      <a:r>
                        <a:rPr lang="fr-FR" sz="1400" dirty="0">
                          <a:solidFill>
                            <a:srgbClr val="000000"/>
                          </a:solidFill>
                        </a:rPr>
                        <a:t>Calendrier rappelant les événements arrivés toutes</a:t>
                      </a:r>
                      <a:r>
                        <a:rPr lang="fr-FR" sz="1400" baseline="0" dirty="0">
                          <a:solidFill>
                            <a:srgbClr val="000000"/>
                          </a:solidFill>
                        </a:rPr>
                        <a:t> les années </a:t>
                      </a:r>
                      <a:r>
                        <a:rPr lang="fr-FR" sz="1400" dirty="0">
                          <a:solidFill>
                            <a:srgbClr val="000000"/>
                          </a:solidFill>
                        </a:rPr>
                        <a:t>à la même date.</a:t>
                      </a: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noFill/>
                  </a:tcPr>
                </a:tc>
                <a:extLst>
                  <a:ext uri="{0D108BD9-81ED-4DB2-BD59-A6C34878D82A}">
                    <a16:rowId xmlns:a16="http://schemas.microsoft.com/office/drawing/2014/main" val="10001"/>
                  </a:ext>
                </a:extLst>
              </a:tr>
              <a:tr h="275841">
                <a:tc>
                  <a:txBody>
                    <a:bodyPr/>
                    <a:lstStyle/>
                    <a:p>
                      <a:r>
                        <a:rPr lang="fr-FR" sz="1400" dirty="0"/>
                        <a:t>3</a:t>
                      </a: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noFill/>
                  </a:tcPr>
                </a:tc>
                <a:tc>
                  <a:txBody>
                    <a:bodyPr/>
                    <a:lstStyle/>
                    <a:p>
                      <a:r>
                        <a:rPr lang="fr-FR" sz="1400" dirty="0"/>
                        <a:t>Espace clair dans un ciel nuageux. </a:t>
                      </a: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noFill/>
                  </a:tcPr>
                </a:tc>
                <a:extLst>
                  <a:ext uri="{0D108BD9-81ED-4DB2-BD59-A6C34878D82A}">
                    <a16:rowId xmlns:a16="http://schemas.microsoft.com/office/drawing/2014/main" val="10002"/>
                  </a:ext>
                </a:extLst>
              </a:tr>
              <a:tr h="275841">
                <a:tc>
                  <a:txBody>
                    <a:bodyPr/>
                    <a:lstStyle/>
                    <a:p>
                      <a:r>
                        <a:rPr lang="fr-FR" sz="1400" dirty="0"/>
                        <a:t>4</a:t>
                      </a: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noFill/>
                  </a:tcPr>
                </a:tc>
                <a:tc>
                  <a:txBody>
                    <a:bodyPr/>
                    <a:lstStyle/>
                    <a:p>
                      <a:r>
                        <a:rPr lang="fr-FR" sz="1400" dirty="0"/>
                        <a:t>Phénomène météorologique violent</a:t>
                      </a:r>
                      <a:r>
                        <a:rPr lang="fr-FR" sz="1400" baseline="0" dirty="0"/>
                        <a:t> caractérisé par des vents rapides et qui ont une certaine durée dans le temps.</a:t>
                      </a:r>
                      <a:endParaRPr lang="fr-FR" sz="1400"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noFill/>
                  </a:tcPr>
                </a:tc>
                <a:extLst>
                  <a:ext uri="{0D108BD9-81ED-4DB2-BD59-A6C34878D82A}">
                    <a16:rowId xmlns:a16="http://schemas.microsoft.com/office/drawing/2014/main" val="10003"/>
                  </a:ext>
                </a:extLst>
              </a:tr>
              <a:tr h="337821">
                <a:tc>
                  <a:txBody>
                    <a:bodyPr/>
                    <a:lstStyle/>
                    <a:p>
                      <a:r>
                        <a:rPr lang="fr-FR" sz="1400" dirty="0"/>
                        <a:t>5</a:t>
                      </a: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noFill/>
                  </a:tcPr>
                </a:tc>
                <a:tc>
                  <a:txBody>
                    <a:bodyPr/>
                    <a:lstStyle/>
                    <a:p>
                      <a:r>
                        <a:rPr lang="fr-FR" sz="1400" dirty="0"/>
                        <a:t>Accélération</a:t>
                      </a:r>
                      <a:r>
                        <a:rPr lang="fr-FR" sz="1400" baseline="0" dirty="0"/>
                        <a:t> brusque et brève de la vitesse du vent</a:t>
                      </a:r>
                      <a:endParaRPr lang="fr-FR" sz="1400"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noFill/>
                  </a:tcPr>
                </a:tc>
                <a:extLst>
                  <a:ext uri="{0D108BD9-81ED-4DB2-BD59-A6C34878D82A}">
                    <a16:rowId xmlns:a16="http://schemas.microsoft.com/office/drawing/2014/main" val="10004"/>
                  </a:ext>
                </a:extLst>
              </a:tr>
              <a:tr h="275841">
                <a:tc>
                  <a:txBody>
                    <a:bodyPr/>
                    <a:lstStyle/>
                    <a:p>
                      <a:r>
                        <a:rPr lang="fr-FR" sz="1400" dirty="0"/>
                        <a:t>6</a:t>
                      </a: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noFill/>
                  </a:tcPr>
                </a:tc>
                <a:tc>
                  <a:txBody>
                    <a:bodyPr/>
                    <a:lstStyle/>
                    <a:p>
                      <a:r>
                        <a:rPr lang="fr-FR" sz="1400" dirty="0"/>
                        <a:t>Cristaux de glace</a:t>
                      </a:r>
                      <a:r>
                        <a:rPr lang="fr-FR" sz="1400" baseline="0" dirty="0"/>
                        <a:t> ou gouttelettes d’eau qui proviennent des nuages et qui tombent au sol </a:t>
                      </a:r>
                      <a:endParaRPr lang="fr-FR" sz="1400"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noFill/>
                  </a:tcPr>
                </a:tc>
                <a:extLst>
                  <a:ext uri="{0D108BD9-81ED-4DB2-BD59-A6C34878D82A}">
                    <a16:rowId xmlns:a16="http://schemas.microsoft.com/office/drawing/2014/main" val="10005"/>
                  </a:ext>
                </a:extLst>
              </a:tr>
              <a:tr h="425716">
                <a:tc>
                  <a:txBody>
                    <a:bodyPr/>
                    <a:lstStyle/>
                    <a:p>
                      <a:r>
                        <a:rPr lang="fr-FR" sz="1400" dirty="0"/>
                        <a:t>7</a:t>
                      </a: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FFFFFF"/>
                    </a:solidFill>
                  </a:tcPr>
                </a:tc>
                <a:tc>
                  <a:txBody>
                    <a:bodyPr/>
                    <a:lstStyle/>
                    <a:p>
                      <a:r>
                        <a:rPr lang="fr-FR" sz="1400" dirty="0"/>
                        <a:t>Pression atmosphérique</a:t>
                      </a:r>
                      <a:r>
                        <a:rPr lang="fr-FR" sz="1400" baseline="0" dirty="0"/>
                        <a:t> basse qui indique, la plupart du temps, une météo maussade</a:t>
                      </a:r>
                      <a:endParaRPr lang="fr-FR" sz="1400"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FFFFFF"/>
                    </a:solidFill>
                  </a:tcPr>
                </a:tc>
                <a:extLst>
                  <a:ext uri="{0D108BD9-81ED-4DB2-BD59-A6C34878D82A}">
                    <a16:rowId xmlns:a16="http://schemas.microsoft.com/office/drawing/2014/main" val="10006"/>
                  </a:ext>
                </a:extLst>
              </a:tr>
              <a:tr h="371947">
                <a:tc>
                  <a:txBody>
                    <a:bodyPr/>
                    <a:lstStyle/>
                    <a:p>
                      <a:r>
                        <a:rPr lang="fr-FR" sz="1400" dirty="0"/>
                        <a:t>8</a:t>
                      </a: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FFFFFF"/>
                    </a:solidFill>
                  </a:tcPr>
                </a:tc>
                <a:tc>
                  <a:txBody>
                    <a:bodyPr/>
                    <a:lstStyle/>
                    <a:p>
                      <a:r>
                        <a:rPr lang="fr-FR" sz="1400" dirty="0"/>
                        <a:t>Zone</a:t>
                      </a:r>
                      <a:r>
                        <a:rPr lang="fr-FR" sz="1400" baseline="0" dirty="0"/>
                        <a:t> de précipitation  faible marquant, pour une région donnée, le passage de l’air froid à l’air chaud</a:t>
                      </a:r>
                      <a:endParaRPr lang="fr-FR" sz="1400"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FFFFFF"/>
                    </a:solidFill>
                  </a:tcPr>
                </a:tc>
                <a:extLst>
                  <a:ext uri="{0D108BD9-81ED-4DB2-BD59-A6C34878D82A}">
                    <a16:rowId xmlns:a16="http://schemas.microsoft.com/office/drawing/2014/main" val="10007"/>
                  </a:ext>
                </a:extLst>
              </a:tr>
              <a:tr h="275841">
                <a:tc>
                  <a:txBody>
                    <a:bodyPr/>
                    <a:lstStyle/>
                    <a:p>
                      <a:r>
                        <a:rPr lang="fr-FR" sz="1400" dirty="0"/>
                        <a:t>9</a:t>
                      </a: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FFFFFF"/>
                    </a:solidFill>
                  </a:tcPr>
                </a:tc>
                <a:tc>
                  <a:txBody>
                    <a:bodyPr/>
                    <a:lstStyle/>
                    <a:p>
                      <a:r>
                        <a:rPr lang="fr-FR" sz="1400" dirty="0"/>
                        <a:t>Échelle de valeur définie</a:t>
                      </a:r>
                      <a:r>
                        <a:rPr lang="fr-FR" sz="1400" baseline="0" dirty="0"/>
                        <a:t> </a:t>
                      </a:r>
                      <a:r>
                        <a:rPr lang="fr-FR" sz="1400" dirty="0"/>
                        <a:t>par</a:t>
                      </a:r>
                      <a:r>
                        <a:rPr lang="fr-FR" sz="1400" baseline="0" dirty="0"/>
                        <a:t> météo suisse</a:t>
                      </a:r>
                      <a:r>
                        <a:rPr lang="fr-FR" sz="1400" dirty="0"/>
                        <a:t> concernant </a:t>
                      </a:r>
                      <a:r>
                        <a:rPr lang="fr-FR" sz="1400" baseline="0" dirty="0"/>
                        <a:t>les degrés des dangers des vents allant de 1 à 5.</a:t>
                      </a:r>
                      <a:endParaRPr lang="fr-FR" sz="1400"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FFFFFF"/>
                    </a:solidFill>
                  </a:tcPr>
                </a:tc>
                <a:extLst>
                  <a:ext uri="{0D108BD9-81ED-4DB2-BD59-A6C34878D82A}">
                    <a16:rowId xmlns:a16="http://schemas.microsoft.com/office/drawing/2014/main" val="10008"/>
                  </a:ext>
                </a:extLst>
              </a:tr>
              <a:tr h="275841">
                <a:tc>
                  <a:txBody>
                    <a:bodyPr/>
                    <a:lstStyle/>
                    <a:p>
                      <a:r>
                        <a:rPr lang="fr-FR" sz="1400" dirty="0"/>
                        <a:t>10</a:t>
                      </a: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FFFFFF"/>
                    </a:solidFill>
                  </a:tcPr>
                </a:tc>
                <a:tc>
                  <a:txBody>
                    <a:bodyPr/>
                    <a:lstStyle/>
                    <a:p>
                      <a:r>
                        <a:rPr lang="fr-FR" sz="1400" dirty="0"/>
                        <a:t>Science</a:t>
                      </a:r>
                      <a:r>
                        <a:rPr lang="fr-FR" sz="1400" baseline="0" dirty="0"/>
                        <a:t> décrivant l’état présent et futur de l’atmosphère</a:t>
                      </a:r>
                      <a:endParaRPr lang="fr-FR" sz="1400"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FFFFFF"/>
                    </a:solidFill>
                  </a:tcPr>
                </a:tc>
                <a:extLst>
                  <a:ext uri="{0D108BD9-81ED-4DB2-BD59-A6C34878D82A}">
                    <a16:rowId xmlns:a16="http://schemas.microsoft.com/office/drawing/2014/main" val="10009"/>
                  </a:ext>
                </a:extLst>
              </a:tr>
              <a:tr h="301626">
                <a:tc>
                  <a:txBody>
                    <a:bodyPr/>
                    <a:lstStyle/>
                    <a:p>
                      <a:r>
                        <a:rPr lang="fr-FR" sz="1400" dirty="0"/>
                        <a:t>11</a:t>
                      </a: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FFFFFF"/>
                    </a:solidFill>
                  </a:tcPr>
                </a:tc>
                <a:tc>
                  <a:txBody>
                    <a:bodyPr/>
                    <a:lstStyle/>
                    <a:p>
                      <a:r>
                        <a:rPr lang="fr-FR" sz="1400" dirty="0"/>
                        <a:t>Zone</a:t>
                      </a:r>
                      <a:r>
                        <a:rPr lang="fr-FR" sz="1400" baseline="0" dirty="0"/>
                        <a:t> de précipitation intense marquant, pour une région donnée, le passage de l’air chaud à l’air froid</a:t>
                      </a:r>
                      <a:endParaRPr lang="fr-FR" sz="1400"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FFFFFF"/>
                    </a:solidFill>
                  </a:tcPr>
                </a:tc>
                <a:extLst>
                  <a:ext uri="{0D108BD9-81ED-4DB2-BD59-A6C34878D82A}">
                    <a16:rowId xmlns:a16="http://schemas.microsoft.com/office/drawing/2014/main" val="10010"/>
                  </a:ext>
                </a:extLst>
              </a:tr>
              <a:tr h="301626">
                <a:tc>
                  <a:txBody>
                    <a:bodyPr/>
                    <a:lstStyle/>
                    <a:p>
                      <a:r>
                        <a:rPr lang="fr-FR" sz="1400" dirty="0"/>
                        <a:t>12</a:t>
                      </a: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FFFFFF"/>
                    </a:solidFill>
                  </a:tcPr>
                </a:tc>
                <a:tc>
                  <a:txBody>
                    <a:bodyPr/>
                    <a:lstStyle/>
                    <a:p>
                      <a:r>
                        <a:rPr lang="fr-FR" sz="1400" dirty="0"/>
                        <a:t>Grande zone</a:t>
                      </a:r>
                      <a:r>
                        <a:rPr lang="fr-FR" sz="1400" baseline="0" dirty="0"/>
                        <a:t> de pression élevée caractérisée par un temps stable, sec et la plupart du temps, ensoleillé. </a:t>
                      </a:r>
                      <a:endParaRPr lang="fr-FR" sz="1400"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FFFFFF"/>
                    </a:solidFill>
                  </a:tcPr>
                </a:tc>
                <a:extLst>
                  <a:ext uri="{0D108BD9-81ED-4DB2-BD59-A6C34878D82A}">
                    <a16:rowId xmlns:a16="http://schemas.microsoft.com/office/drawing/2014/main" val="10011"/>
                  </a:ext>
                </a:extLst>
              </a:tr>
            </a:tbl>
          </a:graphicData>
        </a:graphic>
      </p:graphicFrame>
      <p:pic>
        <p:nvPicPr>
          <p:cNvPr id="2" name="Image 1"/>
          <p:cNvPicPr>
            <a:picLocks noChangeAspect="1"/>
          </p:cNvPicPr>
          <p:nvPr/>
        </p:nvPicPr>
        <p:blipFill rotWithShape="1">
          <a:blip r:embed="rId2"/>
          <a:srcRect l="8108" r="12612" b="4405"/>
          <a:stretch/>
        </p:blipFill>
        <p:spPr>
          <a:xfrm>
            <a:off x="2019750" y="5859145"/>
            <a:ext cx="660175" cy="813966"/>
          </a:xfrm>
          <a:prstGeom prst="rect">
            <a:avLst/>
          </a:prstGeom>
        </p:spPr>
      </p:pic>
      <p:sp>
        <p:nvSpPr>
          <p:cNvPr id="6" name="Rectangle à coins arrondis 5"/>
          <p:cNvSpPr/>
          <p:nvPr/>
        </p:nvSpPr>
        <p:spPr>
          <a:xfrm>
            <a:off x="304800" y="6390556"/>
            <a:ext cx="1570375" cy="282555"/>
          </a:xfrm>
          <a:prstGeom prst="roundRect">
            <a:avLst/>
          </a:prstGeom>
          <a:gradFill flip="none" rotWithShape="1">
            <a:gsLst>
              <a:gs pos="0">
                <a:schemeClr val="tx2">
                  <a:lumMod val="60000"/>
                  <a:lumOff val="40000"/>
                </a:schemeClr>
              </a:gs>
              <a:gs pos="100000">
                <a:srgbClr val="FFFFFF"/>
              </a:gs>
            </a:gsLst>
            <a:lin ang="0" scaled="1"/>
            <a:tileRect/>
          </a:gradFill>
        </p:spPr>
        <p:style>
          <a:lnRef idx="1">
            <a:schemeClr val="accent1"/>
          </a:lnRef>
          <a:fillRef idx="3">
            <a:schemeClr val="accent1"/>
          </a:fillRef>
          <a:effectRef idx="2">
            <a:schemeClr val="accent1"/>
          </a:effectRef>
          <a:fontRef idx="minor">
            <a:schemeClr val="lt1"/>
          </a:fontRef>
        </p:style>
        <p:txBody>
          <a:bodyPr rtlCol="0" anchor="ctr"/>
          <a:lstStyle/>
          <a:p>
            <a:pPr algn="ctr"/>
            <a:r>
              <a:rPr lang="fr-FR" sz="1200" dirty="0">
                <a:solidFill>
                  <a:schemeClr val="tx1">
                    <a:lumMod val="75000"/>
                    <a:lumOff val="25000"/>
                  </a:schemeClr>
                </a:solidFill>
              </a:rPr>
              <a:t>Corrigé-D5</a:t>
            </a:r>
          </a:p>
        </p:txBody>
      </p:sp>
      <p:sp>
        <p:nvSpPr>
          <p:cNvPr id="8" name="Rectangle à coins arrondis 7"/>
          <p:cNvSpPr/>
          <p:nvPr/>
        </p:nvSpPr>
        <p:spPr>
          <a:xfrm>
            <a:off x="3324228" y="4902200"/>
            <a:ext cx="384172" cy="215900"/>
          </a:xfrm>
          <a:prstGeom prst="roundRect">
            <a:avLst/>
          </a:prstGeom>
          <a:solidFill>
            <a:schemeClr val="tx2">
              <a:lumMod val="60000"/>
              <a:lumOff val="4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10" name="Rectangle à coins arrondis 9"/>
          <p:cNvSpPr/>
          <p:nvPr/>
        </p:nvSpPr>
        <p:spPr>
          <a:xfrm>
            <a:off x="3324228" y="5270500"/>
            <a:ext cx="384172" cy="215900"/>
          </a:xfrm>
          <a:prstGeom prst="roundRect">
            <a:avLst/>
          </a:prstGeom>
          <a:solidFill>
            <a:schemeClr val="tx2">
              <a:lumMod val="60000"/>
              <a:lumOff val="4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11" name="Rectangle à coins arrondis 10"/>
          <p:cNvSpPr/>
          <p:nvPr/>
        </p:nvSpPr>
        <p:spPr>
          <a:xfrm>
            <a:off x="3324228" y="4533900"/>
            <a:ext cx="384172" cy="215900"/>
          </a:xfrm>
          <a:prstGeom prst="roundRect">
            <a:avLst/>
          </a:prstGeom>
          <a:solidFill>
            <a:schemeClr val="tx2">
              <a:lumMod val="60000"/>
              <a:lumOff val="4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12" name="Rectangle à coins arrondis 11"/>
          <p:cNvSpPr/>
          <p:nvPr/>
        </p:nvSpPr>
        <p:spPr>
          <a:xfrm>
            <a:off x="3311528" y="2578100"/>
            <a:ext cx="384172" cy="215900"/>
          </a:xfrm>
          <a:prstGeom prst="roundRect">
            <a:avLst/>
          </a:prstGeom>
          <a:solidFill>
            <a:schemeClr val="tx2">
              <a:lumMod val="60000"/>
              <a:lumOff val="4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13" name="Rectangle à coins arrondis 12"/>
          <p:cNvSpPr/>
          <p:nvPr/>
        </p:nvSpPr>
        <p:spPr>
          <a:xfrm>
            <a:off x="3311528" y="2197100"/>
            <a:ext cx="384172" cy="215900"/>
          </a:xfrm>
          <a:prstGeom prst="roundRect">
            <a:avLst/>
          </a:prstGeom>
          <a:solidFill>
            <a:schemeClr val="tx2">
              <a:lumMod val="60000"/>
              <a:lumOff val="4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14" name="Rectangle à coins arrondis 13"/>
          <p:cNvSpPr/>
          <p:nvPr/>
        </p:nvSpPr>
        <p:spPr>
          <a:xfrm>
            <a:off x="3311528" y="1790700"/>
            <a:ext cx="384172" cy="215900"/>
          </a:xfrm>
          <a:prstGeom prst="roundRect">
            <a:avLst/>
          </a:prstGeom>
          <a:solidFill>
            <a:schemeClr val="tx2">
              <a:lumMod val="60000"/>
              <a:lumOff val="4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15" name="Rectangle à coins arrondis 14"/>
          <p:cNvSpPr/>
          <p:nvPr/>
        </p:nvSpPr>
        <p:spPr>
          <a:xfrm>
            <a:off x="3324228" y="2933700"/>
            <a:ext cx="384172" cy="215900"/>
          </a:xfrm>
          <a:prstGeom prst="roundRect">
            <a:avLst/>
          </a:prstGeom>
          <a:solidFill>
            <a:schemeClr val="tx2">
              <a:lumMod val="60000"/>
              <a:lumOff val="4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16" name="Rectangle à coins arrondis 15"/>
          <p:cNvSpPr/>
          <p:nvPr/>
        </p:nvSpPr>
        <p:spPr>
          <a:xfrm>
            <a:off x="3324228" y="3733800"/>
            <a:ext cx="384172" cy="215900"/>
          </a:xfrm>
          <a:prstGeom prst="roundRect">
            <a:avLst/>
          </a:prstGeom>
          <a:solidFill>
            <a:schemeClr val="tx2">
              <a:lumMod val="60000"/>
              <a:lumOff val="4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17" name="Rectangle à coins arrondis 16"/>
          <p:cNvSpPr/>
          <p:nvPr/>
        </p:nvSpPr>
        <p:spPr>
          <a:xfrm>
            <a:off x="3311528" y="4165600"/>
            <a:ext cx="384172" cy="215900"/>
          </a:xfrm>
          <a:prstGeom prst="roundRect">
            <a:avLst/>
          </a:prstGeom>
          <a:solidFill>
            <a:schemeClr val="tx2">
              <a:lumMod val="60000"/>
              <a:lumOff val="4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18" name="Rectangle à coins arrondis 17"/>
          <p:cNvSpPr/>
          <p:nvPr/>
        </p:nvSpPr>
        <p:spPr>
          <a:xfrm>
            <a:off x="3324228" y="1422400"/>
            <a:ext cx="384172" cy="215900"/>
          </a:xfrm>
          <a:prstGeom prst="roundRect">
            <a:avLst/>
          </a:prstGeom>
          <a:solidFill>
            <a:schemeClr val="tx2">
              <a:lumMod val="60000"/>
              <a:lumOff val="4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19" name="Rectangle à coins arrondis 18"/>
          <p:cNvSpPr/>
          <p:nvPr/>
        </p:nvSpPr>
        <p:spPr>
          <a:xfrm>
            <a:off x="3324228" y="3365500"/>
            <a:ext cx="384172" cy="215900"/>
          </a:xfrm>
          <a:prstGeom prst="roundRect">
            <a:avLst/>
          </a:prstGeom>
          <a:solidFill>
            <a:schemeClr val="tx2">
              <a:lumMod val="60000"/>
              <a:lumOff val="4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20" name="Rectangle à coins arrondis 19"/>
          <p:cNvSpPr/>
          <p:nvPr/>
        </p:nvSpPr>
        <p:spPr>
          <a:xfrm>
            <a:off x="3311528" y="5694045"/>
            <a:ext cx="384172" cy="215900"/>
          </a:xfrm>
          <a:prstGeom prst="roundRect">
            <a:avLst/>
          </a:prstGeom>
          <a:solidFill>
            <a:schemeClr val="tx2">
              <a:lumMod val="60000"/>
              <a:lumOff val="4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11005127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hidden"/>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grpId="0" nodeType="clickEffect">
                                  <p:stCondLst>
                                    <p:cond delay="0"/>
                                  </p:stCondLst>
                                  <p:childTnLst>
                                    <p:set>
                                      <p:cBhvr>
                                        <p:cTn id="10" dur="1" fill="hold">
                                          <p:stCondLst>
                                            <p:cond delay="0"/>
                                          </p:stCondLst>
                                        </p:cTn>
                                        <p:tgtEl>
                                          <p:spTgt spid="10"/>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1" presetClass="exit" presetSubtype="0" fill="hold" grpId="0" nodeType="clickEffect">
                                  <p:stCondLst>
                                    <p:cond delay="0"/>
                                  </p:stCondLst>
                                  <p:childTnLst>
                                    <p:set>
                                      <p:cBhvr>
                                        <p:cTn id="14" dur="1" fill="hold">
                                          <p:stCondLst>
                                            <p:cond delay="0"/>
                                          </p:stCondLst>
                                        </p:cTn>
                                        <p:tgtEl>
                                          <p:spTgt spid="11"/>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1" presetClass="exit" presetSubtype="0" fill="hold" grpId="0" nodeType="clickEffect">
                                  <p:stCondLst>
                                    <p:cond delay="0"/>
                                  </p:stCondLst>
                                  <p:childTnLst>
                                    <p:set>
                                      <p:cBhvr>
                                        <p:cTn id="18" dur="1" fill="hold">
                                          <p:stCondLst>
                                            <p:cond delay="0"/>
                                          </p:stCondLst>
                                        </p:cTn>
                                        <p:tgtEl>
                                          <p:spTgt spid="12"/>
                                        </p:tgtEl>
                                        <p:attrNameLst>
                                          <p:attrName>style.visibility</p:attrName>
                                        </p:attrNameLst>
                                      </p:cBhvr>
                                      <p:to>
                                        <p:strVal val="hidden"/>
                                      </p:to>
                                    </p:set>
                                  </p:childTnLst>
                                </p:cTn>
                              </p:par>
                            </p:childTnLst>
                          </p:cTn>
                        </p:par>
                      </p:childTnLst>
                    </p:cTn>
                  </p:par>
                  <p:par>
                    <p:cTn id="19" fill="hold">
                      <p:stCondLst>
                        <p:cond delay="indefinite"/>
                      </p:stCondLst>
                      <p:childTnLst>
                        <p:par>
                          <p:cTn id="20" fill="hold">
                            <p:stCondLst>
                              <p:cond delay="0"/>
                            </p:stCondLst>
                            <p:childTnLst>
                              <p:par>
                                <p:cTn id="21" presetID="1" presetClass="exit" presetSubtype="0" fill="hold" grpId="0" nodeType="clickEffect">
                                  <p:stCondLst>
                                    <p:cond delay="0"/>
                                  </p:stCondLst>
                                  <p:childTnLst>
                                    <p:set>
                                      <p:cBhvr>
                                        <p:cTn id="22" dur="1" fill="hold">
                                          <p:stCondLst>
                                            <p:cond delay="0"/>
                                          </p:stCondLst>
                                        </p:cTn>
                                        <p:tgtEl>
                                          <p:spTgt spid="13"/>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1" presetClass="exit" presetSubtype="0" fill="hold" grpId="0" nodeType="clickEffect">
                                  <p:stCondLst>
                                    <p:cond delay="0"/>
                                  </p:stCondLst>
                                  <p:childTnLst>
                                    <p:set>
                                      <p:cBhvr>
                                        <p:cTn id="26" dur="1" fill="hold">
                                          <p:stCondLst>
                                            <p:cond delay="0"/>
                                          </p:stCondLst>
                                        </p:cTn>
                                        <p:tgtEl>
                                          <p:spTgt spid="14"/>
                                        </p:tgtEl>
                                        <p:attrNameLst>
                                          <p:attrName>style.visibility</p:attrName>
                                        </p:attrNameLst>
                                      </p:cBhvr>
                                      <p:to>
                                        <p:strVal val="hidden"/>
                                      </p:to>
                                    </p:set>
                                  </p:childTnLst>
                                </p:cTn>
                              </p:par>
                            </p:childTnLst>
                          </p:cTn>
                        </p:par>
                      </p:childTnLst>
                    </p:cTn>
                  </p:par>
                  <p:par>
                    <p:cTn id="27" fill="hold">
                      <p:stCondLst>
                        <p:cond delay="indefinite"/>
                      </p:stCondLst>
                      <p:childTnLst>
                        <p:par>
                          <p:cTn id="28" fill="hold">
                            <p:stCondLst>
                              <p:cond delay="0"/>
                            </p:stCondLst>
                            <p:childTnLst>
                              <p:par>
                                <p:cTn id="29" presetID="1" presetClass="exit" presetSubtype="0" fill="hold" grpId="0" nodeType="clickEffect">
                                  <p:stCondLst>
                                    <p:cond delay="0"/>
                                  </p:stCondLst>
                                  <p:childTnLst>
                                    <p:set>
                                      <p:cBhvr>
                                        <p:cTn id="30" dur="1" fill="hold">
                                          <p:stCondLst>
                                            <p:cond delay="0"/>
                                          </p:stCondLst>
                                        </p:cTn>
                                        <p:tgtEl>
                                          <p:spTgt spid="15"/>
                                        </p:tgtEl>
                                        <p:attrNameLst>
                                          <p:attrName>style.visibility</p:attrName>
                                        </p:attrNameLst>
                                      </p:cBhvr>
                                      <p:to>
                                        <p:strVal val="hidden"/>
                                      </p:to>
                                    </p:set>
                                  </p:childTnLst>
                                </p:cTn>
                              </p:par>
                            </p:childTnLst>
                          </p:cTn>
                        </p:par>
                      </p:childTnLst>
                    </p:cTn>
                  </p:par>
                  <p:par>
                    <p:cTn id="31" fill="hold">
                      <p:stCondLst>
                        <p:cond delay="indefinite"/>
                      </p:stCondLst>
                      <p:childTnLst>
                        <p:par>
                          <p:cTn id="32" fill="hold">
                            <p:stCondLst>
                              <p:cond delay="0"/>
                            </p:stCondLst>
                            <p:childTnLst>
                              <p:par>
                                <p:cTn id="33" presetID="1" presetClass="exit" presetSubtype="0" fill="hold" grpId="0" nodeType="clickEffect">
                                  <p:stCondLst>
                                    <p:cond delay="0"/>
                                  </p:stCondLst>
                                  <p:childTnLst>
                                    <p:set>
                                      <p:cBhvr>
                                        <p:cTn id="34" dur="1" fill="hold">
                                          <p:stCondLst>
                                            <p:cond delay="0"/>
                                          </p:stCondLst>
                                        </p:cTn>
                                        <p:tgtEl>
                                          <p:spTgt spid="16"/>
                                        </p:tgtEl>
                                        <p:attrNameLst>
                                          <p:attrName>style.visibility</p:attrName>
                                        </p:attrNameLst>
                                      </p:cBhvr>
                                      <p:to>
                                        <p:strVal val="hidden"/>
                                      </p:to>
                                    </p:set>
                                  </p:childTnLst>
                                </p:cTn>
                              </p:par>
                            </p:childTnLst>
                          </p:cTn>
                        </p:par>
                      </p:childTnLst>
                    </p:cTn>
                  </p:par>
                  <p:par>
                    <p:cTn id="35" fill="hold">
                      <p:stCondLst>
                        <p:cond delay="indefinite"/>
                      </p:stCondLst>
                      <p:childTnLst>
                        <p:par>
                          <p:cTn id="36" fill="hold">
                            <p:stCondLst>
                              <p:cond delay="0"/>
                            </p:stCondLst>
                            <p:childTnLst>
                              <p:par>
                                <p:cTn id="37" presetID="1" presetClass="exit" presetSubtype="0" fill="hold" grpId="0" nodeType="clickEffect">
                                  <p:stCondLst>
                                    <p:cond delay="0"/>
                                  </p:stCondLst>
                                  <p:childTnLst>
                                    <p:set>
                                      <p:cBhvr>
                                        <p:cTn id="38" dur="1" fill="hold">
                                          <p:stCondLst>
                                            <p:cond delay="0"/>
                                          </p:stCondLst>
                                        </p:cTn>
                                        <p:tgtEl>
                                          <p:spTgt spid="17"/>
                                        </p:tgtEl>
                                        <p:attrNameLst>
                                          <p:attrName>style.visibility</p:attrName>
                                        </p:attrNameLst>
                                      </p:cBhvr>
                                      <p:to>
                                        <p:strVal val="hidden"/>
                                      </p:to>
                                    </p:set>
                                  </p:childTnLst>
                                </p:cTn>
                              </p:par>
                            </p:childTnLst>
                          </p:cTn>
                        </p:par>
                      </p:childTnLst>
                    </p:cTn>
                  </p:par>
                  <p:par>
                    <p:cTn id="39" fill="hold">
                      <p:stCondLst>
                        <p:cond delay="indefinite"/>
                      </p:stCondLst>
                      <p:childTnLst>
                        <p:par>
                          <p:cTn id="40" fill="hold">
                            <p:stCondLst>
                              <p:cond delay="0"/>
                            </p:stCondLst>
                            <p:childTnLst>
                              <p:par>
                                <p:cTn id="41" presetID="1" presetClass="exit" presetSubtype="0" fill="hold" grpId="0" nodeType="clickEffect">
                                  <p:stCondLst>
                                    <p:cond delay="0"/>
                                  </p:stCondLst>
                                  <p:childTnLst>
                                    <p:set>
                                      <p:cBhvr>
                                        <p:cTn id="42" dur="1" fill="hold">
                                          <p:stCondLst>
                                            <p:cond delay="0"/>
                                          </p:stCondLst>
                                        </p:cTn>
                                        <p:tgtEl>
                                          <p:spTgt spid="18"/>
                                        </p:tgtEl>
                                        <p:attrNameLst>
                                          <p:attrName>style.visibility</p:attrName>
                                        </p:attrNameLst>
                                      </p:cBhvr>
                                      <p:to>
                                        <p:strVal val="hidden"/>
                                      </p:to>
                                    </p:set>
                                  </p:childTnLst>
                                </p:cTn>
                              </p:par>
                            </p:childTnLst>
                          </p:cTn>
                        </p:par>
                      </p:childTnLst>
                    </p:cTn>
                  </p:par>
                  <p:par>
                    <p:cTn id="43" fill="hold">
                      <p:stCondLst>
                        <p:cond delay="indefinite"/>
                      </p:stCondLst>
                      <p:childTnLst>
                        <p:par>
                          <p:cTn id="44" fill="hold">
                            <p:stCondLst>
                              <p:cond delay="0"/>
                            </p:stCondLst>
                            <p:childTnLst>
                              <p:par>
                                <p:cTn id="45" presetID="1" presetClass="exit" presetSubtype="0" fill="hold" grpId="0" nodeType="clickEffect">
                                  <p:stCondLst>
                                    <p:cond delay="0"/>
                                  </p:stCondLst>
                                  <p:childTnLst>
                                    <p:set>
                                      <p:cBhvr>
                                        <p:cTn id="46" dur="1" fill="hold">
                                          <p:stCondLst>
                                            <p:cond delay="0"/>
                                          </p:stCondLst>
                                        </p:cTn>
                                        <p:tgtEl>
                                          <p:spTgt spid="19"/>
                                        </p:tgtEl>
                                        <p:attrNameLst>
                                          <p:attrName>style.visibility</p:attrName>
                                        </p:attrNameLst>
                                      </p:cBhvr>
                                      <p:to>
                                        <p:strVal val="hidden"/>
                                      </p:to>
                                    </p:set>
                                  </p:childTnLst>
                                </p:cTn>
                              </p:par>
                            </p:childTnLst>
                          </p:cTn>
                        </p:par>
                      </p:childTnLst>
                    </p:cTn>
                  </p:par>
                  <p:par>
                    <p:cTn id="47" fill="hold">
                      <p:stCondLst>
                        <p:cond delay="indefinite"/>
                      </p:stCondLst>
                      <p:childTnLst>
                        <p:par>
                          <p:cTn id="48" fill="hold">
                            <p:stCondLst>
                              <p:cond delay="0"/>
                            </p:stCondLst>
                            <p:childTnLst>
                              <p:par>
                                <p:cTn id="49" presetID="1" presetClass="exit" presetSubtype="0" fill="hold" grpId="0" nodeType="clickEffect">
                                  <p:stCondLst>
                                    <p:cond delay="0"/>
                                  </p:stCondLst>
                                  <p:childTnLst>
                                    <p:set>
                                      <p:cBhvr>
                                        <p:cTn id="50" dur="1" fill="hold">
                                          <p:stCondLst>
                                            <p:cond delay="0"/>
                                          </p:stCondLst>
                                        </p:cTn>
                                        <p:tgtEl>
                                          <p:spTgt spid="20"/>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0" grpId="0" animBg="1"/>
      <p:bldP spid="11" grpId="0" animBg="1"/>
      <p:bldP spid="12" grpId="0" animBg="1"/>
      <p:bldP spid="13" grpId="0" animBg="1"/>
      <p:bldP spid="14" grpId="0" animBg="1"/>
      <p:bldP spid="15" grpId="0" animBg="1"/>
      <p:bldP spid="16" grpId="0" animBg="1"/>
      <p:bldP spid="17" grpId="0" animBg="1"/>
      <p:bldP spid="18" grpId="0" animBg="1"/>
      <p:bldP spid="19" grpId="0" animBg="1"/>
      <p:bldP spid="20"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au 3"/>
          <p:cNvGraphicFramePr>
            <a:graphicFrameLocks noGrp="1"/>
          </p:cNvGraphicFramePr>
          <p:nvPr>
            <p:extLst>
              <p:ext uri="{D42A27DB-BD31-4B8C-83A1-F6EECF244321}">
                <p14:modId xmlns:p14="http://schemas.microsoft.com/office/powerpoint/2010/main" val="3221638447"/>
              </p:ext>
            </p:extLst>
          </p:nvPr>
        </p:nvGraphicFramePr>
        <p:xfrm>
          <a:off x="622300" y="1018540"/>
          <a:ext cx="7848600" cy="4256525"/>
        </p:xfrm>
        <a:graphic>
          <a:graphicData uri="http://schemas.openxmlformats.org/drawingml/2006/table">
            <a:tbl>
              <a:tblPr firstRow="1" bandRow="1">
                <a:tableStyleId>{5C22544A-7EE6-4342-B048-85BDC9FD1C3A}</a:tableStyleId>
              </a:tblPr>
              <a:tblGrid>
                <a:gridCol w="3924300">
                  <a:extLst>
                    <a:ext uri="{9D8B030D-6E8A-4147-A177-3AD203B41FA5}">
                      <a16:colId xmlns:a16="http://schemas.microsoft.com/office/drawing/2014/main" val="20000"/>
                    </a:ext>
                  </a:extLst>
                </a:gridCol>
                <a:gridCol w="3924300">
                  <a:extLst>
                    <a:ext uri="{9D8B030D-6E8A-4147-A177-3AD203B41FA5}">
                      <a16:colId xmlns:a16="http://schemas.microsoft.com/office/drawing/2014/main" val="20001"/>
                    </a:ext>
                  </a:extLst>
                </a:gridCol>
              </a:tblGrid>
              <a:tr h="330604">
                <a:tc>
                  <a:txBody>
                    <a:bodyPr/>
                    <a:lstStyle/>
                    <a:p>
                      <a:pPr algn="ctr"/>
                      <a:r>
                        <a:rPr lang="fr-FR" dirty="0"/>
                        <a:t>Groupes</a:t>
                      </a:r>
                      <a:r>
                        <a:rPr lang="fr-FR" baseline="0" dirty="0"/>
                        <a:t> nominaux</a:t>
                      </a:r>
                      <a:endParaRPr lang="fr-FR"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A6A6A6"/>
                    </a:solidFill>
                  </a:tcPr>
                </a:tc>
                <a:tc>
                  <a:txBody>
                    <a:bodyPr/>
                    <a:lstStyle/>
                    <a:p>
                      <a:pPr algn="ctr"/>
                      <a:r>
                        <a:rPr lang="fr-FR" dirty="0"/>
                        <a:t>synonymes</a:t>
                      </a: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A6A6A6"/>
                    </a:solidFill>
                  </a:tcPr>
                </a:tc>
                <a:extLst>
                  <a:ext uri="{0D108BD9-81ED-4DB2-BD59-A6C34878D82A}">
                    <a16:rowId xmlns:a16="http://schemas.microsoft.com/office/drawing/2014/main" val="10000"/>
                  </a:ext>
                </a:extLst>
              </a:tr>
              <a:tr h="458319">
                <a:tc>
                  <a:txBody>
                    <a:bodyPr/>
                    <a:lstStyle/>
                    <a:p>
                      <a:r>
                        <a:rPr lang="fr-FR" sz="1800" dirty="0"/>
                        <a:t>un</a:t>
                      </a:r>
                      <a:r>
                        <a:rPr lang="fr-FR" sz="1800" baseline="0" dirty="0"/>
                        <a:t> t</a:t>
                      </a:r>
                      <a:r>
                        <a:rPr lang="fr-FR" sz="1800" dirty="0"/>
                        <a:t>emps </a:t>
                      </a:r>
                      <a:r>
                        <a:rPr lang="fr-FR" sz="1800" u="sng" dirty="0"/>
                        <a:t>maussade</a:t>
                      </a: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noFill/>
                  </a:tcPr>
                </a:tc>
                <a:tc>
                  <a:txBody>
                    <a:bodyPr/>
                    <a:lstStyle/>
                    <a:p>
                      <a:endParaRPr lang="fr-FR" sz="1800"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noFill/>
                  </a:tcPr>
                </a:tc>
                <a:extLst>
                  <a:ext uri="{0D108BD9-81ED-4DB2-BD59-A6C34878D82A}">
                    <a16:rowId xmlns:a16="http://schemas.microsoft.com/office/drawing/2014/main" val="10001"/>
                  </a:ext>
                </a:extLst>
              </a:tr>
              <a:tr h="458319">
                <a:tc>
                  <a:txBody>
                    <a:bodyPr/>
                    <a:lstStyle/>
                    <a:p>
                      <a:r>
                        <a:rPr lang="fr-FR" sz="1800" dirty="0"/>
                        <a:t>des</a:t>
                      </a:r>
                      <a:r>
                        <a:rPr lang="fr-FR" sz="1800" baseline="0" dirty="0"/>
                        <a:t> p</a:t>
                      </a:r>
                      <a:r>
                        <a:rPr lang="fr-FR" sz="1800" dirty="0"/>
                        <a:t>récipitations</a:t>
                      </a:r>
                      <a:r>
                        <a:rPr lang="fr-FR" sz="1800" baseline="0" dirty="0"/>
                        <a:t> </a:t>
                      </a:r>
                      <a:r>
                        <a:rPr lang="fr-FR" sz="1800" u="sng" baseline="0" dirty="0"/>
                        <a:t>abondantes</a:t>
                      </a:r>
                      <a:endParaRPr lang="fr-FR" sz="1800" u="sng"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noFill/>
                  </a:tcPr>
                </a:tc>
                <a:tc>
                  <a:txBody>
                    <a:bodyPr/>
                    <a:lstStyle/>
                    <a:p>
                      <a:endParaRPr lang="fr-FR" sz="1800"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noFill/>
                  </a:tcPr>
                </a:tc>
                <a:extLst>
                  <a:ext uri="{0D108BD9-81ED-4DB2-BD59-A6C34878D82A}">
                    <a16:rowId xmlns:a16="http://schemas.microsoft.com/office/drawing/2014/main" val="10002"/>
                  </a:ext>
                </a:extLst>
              </a:tr>
              <a:tr h="458319">
                <a:tc>
                  <a:txBody>
                    <a:bodyPr/>
                    <a:lstStyle/>
                    <a:p>
                      <a:r>
                        <a:rPr lang="fr-FR" sz="1800" dirty="0"/>
                        <a:t>des</a:t>
                      </a:r>
                      <a:r>
                        <a:rPr lang="fr-FR" sz="1800" baseline="0" dirty="0"/>
                        <a:t> p</a:t>
                      </a:r>
                      <a:r>
                        <a:rPr lang="fr-FR" sz="1800" dirty="0"/>
                        <a:t>récipitations </a:t>
                      </a:r>
                      <a:r>
                        <a:rPr lang="fr-FR" sz="1800" u="sng" dirty="0"/>
                        <a:t>intermittentes</a:t>
                      </a: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noFill/>
                  </a:tcPr>
                </a:tc>
                <a:tc>
                  <a:txBody>
                    <a:bodyPr/>
                    <a:lstStyle/>
                    <a:p>
                      <a:endParaRPr lang="fr-FR" sz="1800"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noFill/>
                  </a:tcPr>
                </a:tc>
                <a:extLst>
                  <a:ext uri="{0D108BD9-81ED-4DB2-BD59-A6C34878D82A}">
                    <a16:rowId xmlns:a16="http://schemas.microsoft.com/office/drawing/2014/main" val="10003"/>
                  </a:ext>
                </a:extLst>
              </a:tr>
              <a:tr h="458319">
                <a:tc>
                  <a:txBody>
                    <a:bodyPr/>
                    <a:lstStyle/>
                    <a:p>
                      <a:r>
                        <a:rPr lang="fr-FR" sz="1800" dirty="0"/>
                        <a:t>un temps</a:t>
                      </a:r>
                      <a:r>
                        <a:rPr lang="fr-FR" sz="1800" baseline="0" dirty="0"/>
                        <a:t> </a:t>
                      </a:r>
                      <a:r>
                        <a:rPr lang="fr-FR" sz="1800" u="sng" baseline="0" dirty="0"/>
                        <a:t>nuageux</a:t>
                      </a:r>
                      <a:endParaRPr lang="fr-FR" sz="1800" u="sng"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noFill/>
                  </a:tcPr>
                </a:tc>
                <a:tc>
                  <a:txBody>
                    <a:bodyPr/>
                    <a:lstStyle/>
                    <a:p>
                      <a:endParaRPr lang="fr-FR" sz="1800"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noFill/>
                  </a:tcPr>
                </a:tc>
                <a:extLst>
                  <a:ext uri="{0D108BD9-81ED-4DB2-BD59-A6C34878D82A}">
                    <a16:rowId xmlns:a16="http://schemas.microsoft.com/office/drawing/2014/main" val="10004"/>
                  </a:ext>
                </a:extLst>
              </a:tr>
              <a:tr h="458319">
                <a:tc>
                  <a:txBody>
                    <a:bodyPr/>
                    <a:lstStyle/>
                    <a:p>
                      <a:r>
                        <a:rPr lang="fr-FR" sz="1800" dirty="0"/>
                        <a:t>un</a:t>
                      </a:r>
                      <a:r>
                        <a:rPr lang="fr-FR" sz="1800" baseline="0" dirty="0"/>
                        <a:t> ve</a:t>
                      </a:r>
                      <a:r>
                        <a:rPr lang="fr-FR" sz="1800" dirty="0"/>
                        <a:t>nt </a:t>
                      </a:r>
                      <a:r>
                        <a:rPr lang="fr-FR" sz="1800" u="sng" dirty="0"/>
                        <a:t>tempétueux</a:t>
                      </a: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FFFFFF"/>
                    </a:solidFill>
                  </a:tcPr>
                </a:tc>
                <a:tc>
                  <a:txBody>
                    <a:bodyPr/>
                    <a:lstStyle/>
                    <a:p>
                      <a:endParaRPr lang="fr-FR" sz="1800"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FFFFFF"/>
                    </a:solidFill>
                  </a:tcPr>
                </a:tc>
                <a:extLst>
                  <a:ext uri="{0D108BD9-81ED-4DB2-BD59-A6C34878D82A}">
                    <a16:rowId xmlns:a16="http://schemas.microsoft.com/office/drawing/2014/main" val="10005"/>
                  </a:ext>
                </a:extLst>
              </a:tr>
              <a:tr h="400805">
                <a:tc>
                  <a:txBody>
                    <a:bodyPr/>
                    <a:lstStyle/>
                    <a:p>
                      <a:r>
                        <a:rPr lang="fr-FR" sz="1800" dirty="0"/>
                        <a:t>des</a:t>
                      </a:r>
                      <a:r>
                        <a:rPr lang="fr-FR" sz="1800" baseline="0" dirty="0"/>
                        <a:t> v</a:t>
                      </a:r>
                      <a:r>
                        <a:rPr lang="fr-FR" sz="1800" dirty="0"/>
                        <a:t>allées</a:t>
                      </a:r>
                      <a:r>
                        <a:rPr lang="fr-FR" sz="1800" baseline="0" dirty="0"/>
                        <a:t> </a:t>
                      </a:r>
                      <a:r>
                        <a:rPr lang="fr-FR" sz="1800" u="sng" baseline="0" dirty="0"/>
                        <a:t>alpines</a:t>
                      </a:r>
                      <a:endParaRPr lang="fr-FR" sz="1800" u="sng"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FFFFFF"/>
                    </a:solidFill>
                  </a:tcPr>
                </a:tc>
                <a:tc>
                  <a:txBody>
                    <a:bodyPr/>
                    <a:lstStyle/>
                    <a:p>
                      <a:endParaRPr lang="fr-FR" sz="1800"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FFFFFF"/>
                    </a:solidFill>
                  </a:tcPr>
                </a:tc>
                <a:extLst>
                  <a:ext uri="{0D108BD9-81ED-4DB2-BD59-A6C34878D82A}">
                    <a16:rowId xmlns:a16="http://schemas.microsoft.com/office/drawing/2014/main" val="10006"/>
                  </a:ext>
                </a:extLst>
              </a:tr>
              <a:tr h="374286">
                <a:tc>
                  <a:txBody>
                    <a:bodyPr/>
                    <a:lstStyle/>
                    <a:p>
                      <a:r>
                        <a:rPr lang="fr-FR" sz="1800" dirty="0"/>
                        <a:t>un temps </a:t>
                      </a:r>
                      <a:r>
                        <a:rPr lang="fr-FR" sz="1800" u="sng" dirty="0"/>
                        <a:t>perturbé</a:t>
                      </a: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FFFFFF"/>
                    </a:solidFill>
                  </a:tcPr>
                </a:tc>
                <a:tc>
                  <a:txBody>
                    <a:bodyPr/>
                    <a:lstStyle/>
                    <a:p>
                      <a:endParaRPr lang="fr-FR" sz="1800"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FFFFFF"/>
                    </a:solidFill>
                  </a:tcPr>
                </a:tc>
                <a:extLst>
                  <a:ext uri="{0D108BD9-81ED-4DB2-BD59-A6C34878D82A}">
                    <a16:rowId xmlns:a16="http://schemas.microsoft.com/office/drawing/2014/main" val="10007"/>
                  </a:ext>
                </a:extLst>
              </a:tr>
              <a:tr h="330604">
                <a:tc>
                  <a:txBody>
                    <a:bodyPr/>
                    <a:lstStyle/>
                    <a:p>
                      <a:r>
                        <a:rPr lang="fr-FR" sz="1800" dirty="0"/>
                        <a:t>un temps </a:t>
                      </a:r>
                      <a:r>
                        <a:rPr lang="fr-FR" sz="1800" u="sng" dirty="0"/>
                        <a:t>sec</a:t>
                      </a: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FFFFFF"/>
                    </a:solidFill>
                  </a:tcPr>
                </a:tc>
                <a:tc>
                  <a:txBody>
                    <a:bodyPr/>
                    <a:lstStyle/>
                    <a:p>
                      <a:endParaRPr lang="fr-FR" sz="1800"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FFFFFF"/>
                    </a:solidFill>
                  </a:tcPr>
                </a:tc>
                <a:extLst>
                  <a:ext uri="{0D108BD9-81ED-4DB2-BD59-A6C34878D82A}">
                    <a16:rowId xmlns:a16="http://schemas.microsoft.com/office/drawing/2014/main" val="10008"/>
                  </a:ext>
                </a:extLst>
              </a:tr>
              <a:tr h="458319">
                <a:tc>
                  <a:txBody>
                    <a:bodyPr/>
                    <a:lstStyle/>
                    <a:p>
                      <a:r>
                        <a:rPr lang="fr-FR" sz="1800" dirty="0"/>
                        <a:t>un temps</a:t>
                      </a:r>
                      <a:r>
                        <a:rPr lang="fr-FR" sz="1800" baseline="0" dirty="0"/>
                        <a:t> </a:t>
                      </a:r>
                      <a:r>
                        <a:rPr lang="fr-FR" sz="1800" u="sng" baseline="0" dirty="0"/>
                        <a:t>médiocre</a:t>
                      </a:r>
                      <a:endParaRPr lang="fr-FR" sz="1800" u="sng"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FFFFFF"/>
                    </a:solidFill>
                  </a:tcPr>
                </a:tc>
                <a:tc>
                  <a:txBody>
                    <a:bodyPr/>
                    <a:lstStyle/>
                    <a:p>
                      <a:endParaRPr lang="fr-FR" sz="1800"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FFFFFF"/>
                    </a:solidFill>
                  </a:tcPr>
                </a:tc>
                <a:extLst>
                  <a:ext uri="{0D108BD9-81ED-4DB2-BD59-A6C34878D82A}">
                    <a16:rowId xmlns:a16="http://schemas.microsoft.com/office/drawing/2014/main" val="10009"/>
                  </a:ext>
                </a:extLst>
              </a:tr>
            </a:tbl>
          </a:graphicData>
        </a:graphic>
      </p:graphicFrame>
      <p:sp>
        <p:nvSpPr>
          <p:cNvPr id="3" name="Titre 1"/>
          <p:cNvSpPr txBox="1">
            <a:spLocks/>
          </p:cNvSpPr>
          <p:nvPr/>
        </p:nvSpPr>
        <p:spPr>
          <a:xfrm>
            <a:off x="266700" y="114301"/>
            <a:ext cx="8671315" cy="596899"/>
          </a:xfrm>
          <a:prstGeom prst="rect">
            <a:avLst/>
          </a:prstGeom>
        </p:spPr>
        <p:style>
          <a:lnRef idx="2">
            <a:schemeClr val="dk1"/>
          </a:lnRef>
          <a:fillRef idx="1">
            <a:schemeClr val="lt1"/>
          </a:fillRef>
          <a:effectRef idx="0">
            <a:schemeClr val="dk1"/>
          </a:effectRef>
          <a:fontRef idx="minor">
            <a:schemeClr val="dk1"/>
          </a:fontRef>
        </p:style>
        <p:txBody>
          <a:bodyPr vert="horz" lIns="91440" tIns="45720" rIns="91440" bIns="45720" rtlCol="0" anchor="ctr">
            <a:normAutofit/>
          </a:bodyPr>
          <a:lstStyle>
            <a:lvl1pPr algn="ctr" defTabSz="457200" rtl="0" eaLnBrk="1" latinLnBrk="0" hangingPunct="1">
              <a:spcBef>
                <a:spcPct val="0"/>
              </a:spcBef>
              <a:buNone/>
              <a:defRPr sz="4400" kern="1200">
                <a:solidFill>
                  <a:schemeClr val="dk1"/>
                </a:solidFill>
                <a:latin typeface="+mn-lt"/>
                <a:ea typeface="+mn-ea"/>
                <a:cs typeface="+mn-cs"/>
              </a:defRPr>
            </a:lvl1pPr>
            <a:lvl2pPr>
              <a:defRPr>
                <a:solidFill>
                  <a:schemeClr val="dk1"/>
                </a:solidFill>
                <a:latin typeface="+mn-lt"/>
                <a:ea typeface="+mn-ea"/>
                <a:cs typeface="+mn-cs"/>
              </a:defRPr>
            </a:lvl2pPr>
            <a:lvl3pPr>
              <a:defRPr>
                <a:solidFill>
                  <a:schemeClr val="dk1"/>
                </a:solidFill>
                <a:latin typeface="+mn-lt"/>
                <a:ea typeface="+mn-ea"/>
                <a:cs typeface="+mn-cs"/>
              </a:defRPr>
            </a:lvl3pPr>
            <a:lvl4pPr>
              <a:defRPr>
                <a:solidFill>
                  <a:schemeClr val="dk1"/>
                </a:solidFill>
                <a:latin typeface="+mn-lt"/>
                <a:ea typeface="+mn-ea"/>
                <a:cs typeface="+mn-cs"/>
              </a:defRPr>
            </a:lvl4pPr>
            <a:lvl5pPr>
              <a:defRPr>
                <a:solidFill>
                  <a:schemeClr val="dk1"/>
                </a:solidFill>
                <a:latin typeface="+mn-lt"/>
                <a:ea typeface="+mn-ea"/>
                <a:cs typeface="+mn-cs"/>
              </a:defRPr>
            </a:lvl5pPr>
            <a:lvl6pPr>
              <a:defRPr>
                <a:solidFill>
                  <a:schemeClr val="dk1"/>
                </a:solidFill>
                <a:latin typeface="+mn-lt"/>
                <a:ea typeface="+mn-ea"/>
                <a:cs typeface="+mn-cs"/>
              </a:defRPr>
            </a:lvl6pPr>
            <a:lvl7pPr>
              <a:defRPr>
                <a:solidFill>
                  <a:schemeClr val="dk1"/>
                </a:solidFill>
                <a:latin typeface="+mn-lt"/>
                <a:ea typeface="+mn-ea"/>
                <a:cs typeface="+mn-cs"/>
              </a:defRPr>
            </a:lvl7pPr>
            <a:lvl8pPr>
              <a:defRPr>
                <a:solidFill>
                  <a:schemeClr val="dk1"/>
                </a:solidFill>
                <a:latin typeface="+mn-lt"/>
                <a:ea typeface="+mn-ea"/>
                <a:cs typeface="+mn-cs"/>
              </a:defRPr>
            </a:lvl8pPr>
            <a:lvl9pPr>
              <a:defRPr>
                <a:solidFill>
                  <a:schemeClr val="dk1"/>
                </a:solidFill>
                <a:latin typeface="+mn-lt"/>
                <a:ea typeface="+mn-ea"/>
                <a:cs typeface="+mn-cs"/>
              </a:defRPr>
            </a:lvl9pPr>
          </a:lstStyle>
          <a:p>
            <a:pPr algn="l"/>
            <a:r>
              <a:rPr lang="fr-FR" sz="1400" b="1" u="sng" dirty="0"/>
              <a:t>Exercice 2</a:t>
            </a:r>
            <a:r>
              <a:rPr lang="fr-FR" sz="1400" b="1" dirty="0"/>
              <a:t>: Trouve des synonymes pour les adjectifs soulignés.</a:t>
            </a:r>
          </a:p>
          <a:p>
            <a:pPr algn="l"/>
            <a:endParaRPr lang="fr-FR" sz="1400" b="1" i="1" u="sng" dirty="0"/>
          </a:p>
        </p:txBody>
      </p:sp>
      <p:pic>
        <p:nvPicPr>
          <p:cNvPr id="5" name="Image 4"/>
          <p:cNvPicPr>
            <a:picLocks noChangeAspect="1"/>
          </p:cNvPicPr>
          <p:nvPr/>
        </p:nvPicPr>
        <p:blipFill rotWithShape="1">
          <a:blip r:embed="rId2"/>
          <a:srcRect t="15412"/>
          <a:stretch/>
        </p:blipFill>
        <p:spPr>
          <a:xfrm>
            <a:off x="3592176" y="5668072"/>
            <a:ext cx="2081939" cy="9906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6" name="Image 5"/>
          <p:cNvPicPr>
            <a:picLocks noChangeAspect="1"/>
          </p:cNvPicPr>
          <p:nvPr/>
        </p:nvPicPr>
        <p:blipFill>
          <a:blip r:embed="rId3"/>
          <a:stretch>
            <a:fillRect/>
          </a:stretch>
        </p:blipFill>
        <p:spPr>
          <a:xfrm>
            <a:off x="5049031" y="127001"/>
            <a:ext cx="538970" cy="538970"/>
          </a:xfrm>
          <a:prstGeom prst="rect">
            <a:avLst/>
          </a:prstGeom>
        </p:spPr>
      </p:pic>
      <p:sp>
        <p:nvSpPr>
          <p:cNvPr id="7" name="Rectangle à coins arrondis 6"/>
          <p:cNvSpPr/>
          <p:nvPr/>
        </p:nvSpPr>
        <p:spPr>
          <a:xfrm>
            <a:off x="7213600" y="6249278"/>
            <a:ext cx="1570375" cy="282555"/>
          </a:xfrm>
          <a:prstGeom prst="roundRect">
            <a:avLst/>
          </a:prstGeom>
          <a:gradFill flip="none" rotWithShape="1">
            <a:gsLst>
              <a:gs pos="0">
                <a:schemeClr val="tx2">
                  <a:lumMod val="60000"/>
                  <a:lumOff val="40000"/>
                </a:schemeClr>
              </a:gs>
              <a:gs pos="100000">
                <a:srgbClr val="FFFFFF"/>
              </a:gs>
            </a:gsLst>
            <a:lin ang="0" scaled="1"/>
            <a:tileRect/>
          </a:gradFill>
        </p:spPr>
        <p:style>
          <a:lnRef idx="1">
            <a:schemeClr val="accent1"/>
          </a:lnRef>
          <a:fillRef idx="3">
            <a:schemeClr val="accent1"/>
          </a:fillRef>
          <a:effectRef idx="2">
            <a:schemeClr val="accent1"/>
          </a:effectRef>
          <a:fontRef idx="minor">
            <a:schemeClr val="lt1"/>
          </a:fontRef>
        </p:style>
        <p:txBody>
          <a:bodyPr rtlCol="0" anchor="ctr"/>
          <a:lstStyle/>
          <a:p>
            <a:pPr algn="ctr"/>
            <a:r>
              <a:rPr lang="fr-FR" sz="1200" dirty="0">
                <a:solidFill>
                  <a:schemeClr val="tx1">
                    <a:lumMod val="75000"/>
                    <a:lumOff val="25000"/>
                  </a:schemeClr>
                </a:solidFill>
              </a:rPr>
              <a:t>D7- séance B</a:t>
            </a:r>
          </a:p>
        </p:txBody>
      </p:sp>
    </p:spTree>
    <p:extLst>
      <p:ext uri="{BB962C8B-B14F-4D97-AF65-F5344CB8AC3E}">
        <p14:creationId xmlns:p14="http://schemas.microsoft.com/office/powerpoint/2010/main" val="107519830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au 3"/>
          <p:cNvGraphicFramePr>
            <a:graphicFrameLocks noGrp="1"/>
          </p:cNvGraphicFramePr>
          <p:nvPr>
            <p:extLst>
              <p:ext uri="{D42A27DB-BD31-4B8C-83A1-F6EECF244321}">
                <p14:modId xmlns:p14="http://schemas.microsoft.com/office/powerpoint/2010/main" val="3324373477"/>
              </p:ext>
            </p:extLst>
          </p:nvPr>
        </p:nvGraphicFramePr>
        <p:xfrm>
          <a:off x="444500" y="1285240"/>
          <a:ext cx="7848600" cy="4734258"/>
        </p:xfrm>
        <a:graphic>
          <a:graphicData uri="http://schemas.openxmlformats.org/drawingml/2006/table">
            <a:tbl>
              <a:tblPr firstRow="1" bandRow="1">
                <a:tableStyleId>{5C22544A-7EE6-4342-B048-85BDC9FD1C3A}</a:tableStyleId>
              </a:tblPr>
              <a:tblGrid>
                <a:gridCol w="3924300">
                  <a:extLst>
                    <a:ext uri="{9D8B030D-6E8A-4147-A177-3AD203B41FA5}">
                      <a16:colId xmlns:a16="http://schemas.microsoft.com/office/drawing/2014/main" val="20000"/>
                    </a:ext>
                  </a:extLst>
                </a:gridCol>
                <a:gridCol w="3924300">
                  <a:extLst>
                    <a:ext uri="{9D8B030D-6E8A-4147-A177-3AD203B41FA5}">
                      <a16:colId xmlns:a16="http://schemas.microsoft.com/office/drawing/2014/main" val="20001"/>
                    </a:ext>
                  </a:extLst>
                </a:gridCol>
              </a:tblGrid>
              <a:tr h="330604">
                <a:tc>
                  <a:txBody>
                    <a:bodyPr/>
                    <a:lstStyle/>
                    <a:p>
                      <a:pPr algn="ctr"/>
                      <a:r>
                        <a:rPr lang="fr-FR" dirty="0"/>
                        <a:t>Groupes</a:t>
                      </a:r>
                      <a:r>
                        <a:rPr lang="fr-FR" baseline="0" dirty="0"/>
                        <a:t> nominaux</a:t>
                      </a:r>
                      <a:endParaRPr lang="fr-FR"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A6A6A6"/>
                    </a:solidFill>
                  </a:tcPr>
                </a:tc>
                <a:tc>
                  <a:txBody>
                    <a:bodyPr/>
                    <a:lstStyle/>
                    <a:p>
                      <a:pPr algn="ctr"/>
                      <a:r>
                        <a:rPr lang="fr-FR" dirty="0"/>
                        <a:t>synonymes</a:t>
                      </a: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A6A6A6"/>
                    </a:solidFill>
                  </a:tcPr>
                </a:tc>
                <a:extLst>
                  <a:ext uri="{0D108BD9-81ED-4DB2-BD59-A6C34878D82A}">
                    <a16:rowId xmlns:a16="http://schemas.microsoft.com/office/drawing/2014/main" val="10000"/>
                  </a:ext>
                </a:extLst>
              </a:tr>
              <a:tr h="458319">
                <a:tc>
                  <a:txBody>
                    <a:bodyPr/>
                    <a:lstStyle/>
                    <a:p>
                      <a:r>
                        <a:rPr lang="fr-FR" dirty="0"/>
                        <a:t>un</a:t>
                      </a:r>
                      <a:r>
                        <a:rPr lang="fr-FR" baseline="0" dirty="0"/>
                        <a:t> t</a:t>
                      </a:r>
                      <a:r>
                        <a:rPr lang="fr-FR" dirty="0"/>
                        <a:t>emps </a:t>
                      </a:r>
                      <a:r>
                        <a:rPr lang="fr-FR" u="sng" dirty="0"/>
                        <a:t>maussade</a:t>
                      </a: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noFill/>
                  </a:tcPr>
                </a:tc>
                <a:tc>
                  <a:txBody>
                    <a:bodyPr/>
                    <a:lstStyle/>
                    <a:p>
                      <a:r>
                        <a:rPr lang="fr-FR" dirty="0"/>
                        <a:t>un </a:t>
                      </a:r>
                      <a:r>
                        <a:rPr lang="fr-FR" dirty="0">
                          <a:solidFill>
                            <a:srgbClr val="FF0000"/>
                          </a:solidFill>
                        </a:rPr>
                        <a:t>triste</a:t>
                      </a:r>
                      <a:r>
                        <a:rPr lang="fr-FR" baseline="0" dirty="0">
                          <a:solidFill>
                            <a:srgbClr val="FF0000"/>
                          </a:solidFill>
                        </a:rPr>
                        <a:t> </a:t>
                      </a:r>
                      <a:r>
                        <a:rPr lang="fr-FR" baseline="0" dirty="0"/>
                        <a:t>temps (</a:t>
                      </a:r>
                      <a:r>
                        <a:rPr lang="fr-FR" baseline="0" dirty="0">
                          <a:solidFill>
                            <a:srgbClr val="FF0000"/>
                          </a:solidFill>
                        </a:rPr>
                        <a:t>cafardeux,…</a:t>
                      </a:r>
                      <a:r>
                        <a:rPr lang="fr-FR" baseline="0" dirty="0"/>
                        <a:t>)</a:t>
                      </a:r>
                      <a:endParaRPr lang="fr-FR"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noFill/>
                  </a:tcPr>
                </a:tc>
                <a:extLst>
                  <a:ext uri="{0D108BD9-81ED-4DB2-BD59-A6C34878D82A}">
                    <a16:rowId xmlns:a16="http://schemas.microsoft.com/office/drawing/2014/main" val="10001"/>
                  </a:ext>
                </a:extLst>
              </a:tr>
              <a:tr h="458319">
                <a:tc>
                  <a:txBody>
                    <a:bodyPr/>
                    <a:lstStyle/>
                    <a:p>
                      <a:r>
                        <a:rPr lang="fr-FR" dirty="0"/>
                        <a:t>des</a:t>
                      </a:r>
                      <a:r>
                        <a:rPr lang="fr-FR" baseline="0" dirty="0"/>
                        <a:t> p</a:t>
                      </a:r>
                      <a:r>
                        <a:rPr lang="fr-FR" dirty="0"/>
                        <a:t>récipitations</a:t>
                      </a:r>
                      <a:r>
                        <a:rPr lang="fr-FR" baseline="0" dirty="0"/>
                        <a:t> </a:t>
                      </a:r>
                      <a:r>
                        <a:rPr lang="fr-FR" u="sng" baseline="0" dirty="0"/>
                        <a:t>abondantes</a:t>
                      </a:r>
                      <a:endParaRPr lang="fr-FR" u="sng"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noFill/>
                  </a:tcPr>
                </a:tc>
                <a:tc>
                  <a:txBody>
                    <a:bodyPr/>
                    <a:lstStyle/>
                    <a:p>
                      <a:r>
                        <a:rPr lang="fr-FR" dirty="0"/>
                        <a:t>des précipitations </a:t>
                      </a:r>
                      <a:r>
                        <a:rPr lang="fr-FR" dirty="0">
                          <a:solidFill>
                            <a:srgbClr val="FF0000"/>
                          </a:solidFill>
                        </a:rPr>
                        <a:t>nombreuses</a:t>
                      </a: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noFill/>
                  </a:tcPr>
                </a:tc>
                <a:extLst>
                  <a:ext uri="{0D108BD9-81ED-4DB2-BD59-A6C34878D82A}">
                    <a16:rowId xmlns:a16="http://schemas.microsoft.com/office/drawing/2014/main" val="10002"/>
                  </a:ext>
                </a:extLst>
              </a:tr>
              <a:tr h="458319">
                <a:tc>
                  <a:txBody>
                    <a:bodyPr/>
                    <a:lstStyle/>
                    <a:p>
                      <a:r>
                        <a:rPr lang="fr-FR" dirty="0"/>
                        <a:t>des</a:t>
                      </a:r>
                      <a:r>
                        <a:rPr lang="fr-FR" baseline="0" dirty="0"/>
                        <a:t> p</a:t>
                      </a:r>
                      <a:r>
                        <a:rPr lang="fr-FR" dirty="0"/>
                        <a:t>récipitations </a:t>
                      </a:r>
                      <a:r>
                        <a:rPr lang="fr-FR" u="sng" dirty="0"/>
                        <a:t>intermittentes</a:t>
                      </a: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noFill/>
                  </a:tcPr>
                </a:tc>
                <a:tc>
                  <a:txBody>
                    <a:bodyPr/>
                    <a:lstStyle/>
                    <a:p>
                      <a:r>
                        <a:rPr lang="fr-FR" dirty="0"/>
                        <a:t>des précipitations </a:t>
                      </a:r>
                      <a:r>
                        <a:rPr lang="fr-FR" dirty="0">
                          <a:solidFill>
                            <a:srgbClr val="FF0000"/>
                          </a:solidFill>
                        </a:rPr>
                        <a:t>interrompues</a:t>
                      </a: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noFill/>
                  </a:tcPr>
                </a:tc>
                <a:extLst>
                  <a:ext uri="{0D108BD9-81ED-4DB2-BD59-A6C34878D82A}">
                    <a16:rowId xmlns:a16="http://schemas.microsoft.com/office/drawing/2014/main" val="10003"/>
                  </a:ext>
                </a:extLst>
              </a:tr>
              <a:tr h="458319">
                <a:tc>
                  <a:txBody>
                    <a:bodyPr/>
                    <a:lstStyle/>
                    <a:p>
                      <a:r>
                        <a:rPr lang="fr-FR" dirty="0"/>
                        <a:t>un temps</a:t>
                      </a:r>
                      <a:r>
                        <a:rPr lang="fr-FR" baseline="0" dirty="0"/>
                        <a:t> </a:t>
                      </a:r>
                      <a:r>
                        <a:rPr lang="fr-FR" u="sng" baseline="0" dirty="0"/>
                        <a:t>nuageux</a:t>
                      </a:r>
                      <a:endParaRPr lang="fr-FR" u="sng"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noFill/>
                  </a:tcPr>
                </a:tc>
                <a:tc>
                  <a:txBody>
                    <a:bodyPr/>
                    <a:lstStyle/>
                    <a:p>
                      <a:r>
                        <a:rPr lang="fr-FR" dirty="0"/>
                        <a:t>un</a:t>
                      </a:r>
                      <a:r>
                        <a:rPr lang="fr-FR" baseline="0" dirty="0"/>
                        <a:t> temps </a:t>
                      </a:r>
                      <a:r>
                        <a:rPr lang="fr-FR" baseline="0" dirty="0">
                          <a:solidFill>
                            <a:srgbClr val="FF0000"/>
                          </a:solidFill>
                        </a:rPr>
                        <a:t>couvert</a:t>
                      </a:r>
                      <a:endParaRPr lang="fr-FR" dirty="0">
                        <a:solidFill>
                          <a:srgbClr val="FF0000"/>
                        </a:solidFill>
                      </a:endParaRP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noFill/>
                  </a:tcPr>
                </a:tc>
                <a:extLst>
                  <a:ext uri="{0D108BD9-81ED-4DB2-BD59-A6C34878D82A}">
                    <a16:rowId xmlns:a16="http://schemas.microsoft.com/office/drawing/2014/main" val="10004"/>
                  </a:ext>
                </a:extLst>
              </a:tr>
              <a:tr h="458319">
                <a:tc>
                  <a:txBody>
                    <a:bodyPr/>
                    <a:lstStyle/>
                    <a:p>
                      <a:r>
                        <a:rPr lang="fr-FR" dirty="0"/>
                        <a:t>un</a:t>
                      </a:r>
                      <a:r>
                        <a:rPr lang="fr-FR" baseline="0" dirty="0"/>
                        <a:t> ve</a:t>
                      </a:r>
                      <a:r>
                        <a:rPr lang="fr-FR" dirty="0"/>
                        <a:t>nt </a:t>
                      </a:r>
                      <a:r>
                        <a:rPr lang="fr-FR" u="sng" dirty="0"/>
                        <a:t>tempétueux</a:t>
                      </a: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FFFFFF"/>
                    </a:solidFill>
                  </a:tcPr>
                </a:tc>
                <a:tc>
                  <a:txBody>
                    <a:bodyPr/>
                    <a:lstStyle/>
                    <a:p>
                      <a:r>
                        <a:rPr lang="fr-FR" dirty="0"/>
                        <a:t>un vent</a:t>
                      </a:r>
                      <a:r>
                        <a:rPr lang="fr-FR" baseline="0" dirty="0"/>
                        <a:t> très </a:t>
                      </a:r>
                      <a:r>
                        <a:rPr lang="fr-FR" baseline="0" dirty="0">
                          <a:solidFill>
                            <a:srgbClr val="FF0000"/>
                          </a:solidFill>
                        </a:rPr>
                        <a:t>agité (à partir de 90 km/h)</a:t>
                      </a: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FFFFFF"/>
                    </a:solidFill>
                  </a:tcPr>
                </a:tc>
                <a:extLst>
                  <a:ext uri="{0D108BD9-81ED-4DB2-BD59-A6C34878D82A}">
                    <a16:rowId xmlns:a16="http://schemas.microsoft.com/office/drawing/2014/main" val="10005"/>
                  </a:ext>
                </a:extLst>
              </a:tr>
              <a:tr h="413505">
                <a:tc>
                  <a:txBody>
                    <a:bodyPr/>
                    <a:lstStyle/>
                    <a:p>
                      <a:r>
                        <a:rPr lang="fr-FR" dirty="0"/>
                        <a:t>des</a:t>
                      </a:r>
                      <a:r>
                        <a:rPr lang="fr-FR" baseline="0" dirty="0"/>
                        <a:t> v</a:t>
                      </a:r>
                      <a:r>
                        <a:rPr lang="fr-FR" dirty="0"/>
                        <a:t>allées</a:t>
                      </a:r>
                      <a:r>
                        <a:rPr lang="fr-FR" baseline="0" dirty="0"/>
                        <a:t> </a:t>
                      </a:r>
                      <a:r>
                        <a:rPr lang="fr-FR" u="sng" baseline="0" dirty="0"/>
                        <a:t>alpines</a:t>
                      </a:r>
                      <a:endParaRPr lang="fr-FR" u="sng"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FFFFFF"/>
                    </a:solidFill>
                  </a:tcPr>
                </a:tc>
                <a:tc>
                  <a:txBody>
                    <a:bodyPr/>
                    <a:lstStyle/>
                    <a:p>
                      <a:r>
                        <a:rPr lang="fr-FR" dirty="0"/>
                        <a:t>les vallées </a:t>
                      </a:r>
                      <a:r>
                        <a:rPr lang="fr-FR" dirty="0">
                          <a:solidFill>
                            <a:srgbClr val="FF0000"/>
                          </a:solidFill>
                        </a:rPr>
                        <a:t>dans les alpes</a:t>
                      </a: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FFFFFF"/>
                    </a:solidFill>
                  </a:tcPr>
                </a:tc>
                <a:extLst>
                  <a:ext uri="{0D108BD9-81ED-4DB2-BD59-A6C34878D82A}">
                    <a16:rowId xmlns:a16="http://schemas.microsoft.com/office/drawing/2014/main" val="10006"/>
                  </a:ext>
                </a:extLst>
              </a:tr>
              <a:tr h="381000">
                <a:tc>
                  <a:txBody>
                    <a:bodyPr/>
                    <a:lstStyle/>
                    <a:p>
                      <a:r>
                        <a:rPr lang="fr-FR" dirty="0"/>
                        <a:t>un temps </a:t>
                      </a:r>
                      <a:r>
                        <a:rPr lang="fr-FR" u="sng" dirty="0"/>
                        <a:t>perturbé</a:t>
                      </a: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FFFFFF"/>
                    </a:solidFill>
                  </a:tcPr>
                </a:tc>
                <a:tc>
                  <a:txBody>
                    <a:bodyPr/>
                    <a:lstStyle/>
                    <a:p>
                      <a:r>
                        <a:rPr lang="fr-FR" dirty="0"/>
                        <a:t>un</a:t>
                      </a:r>
                      <a:r>
                        <a:rPr lang="fr-FR" baseline="0" dirty="0"/>
                        <a:t> t</a:t>
                      </a:r>
                      <a:r>
                        <a:rPr lang="fr-FR" dirty="0"/>
                        <a:t>emps </a:t>
                      </a:r>
                      <a:r>
                        <a:rPr lang="fr-FR" dirty="0">
                          <a:solidFill>
                            <a:srgbClr val="FF0000"/>
                          </a:solidFill>
                        </a:rPr>
                        <a:t>agité (bouleversé)</a:t>
                      </a: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FFFFFF"/>
                    </a:solidFill>
                  </a:tcPr>
                </a:tc>
                <a:extLst>
                  <a:ext uri="{0D108BD9-81ED-4DB2-BD59-A6C34878D82A}">
                    <a16:rowId xmlns:a16="http://schemas.microsoft.com/office/drawing/2014/main" val="10007"/>
                  </a:ext>
                </a:extLst>
              </a:tr>
              <a:tr h="330604">
                <a:tc>
                  <a:txBody>
                    <a:bodyPr/>
                    <a:lstStyle/>
                    <a:p>
                      <a:r>
                        <a:rPr lang="fr-FR" dirty="0"/>
                        <a:t>temps </a:t>
                      </a:r>
                      <a:r>
                        <a:rPr lang="fr-FR" u="sng" dirty="0"/>
                        <a:t>sec</a:t>
                      </a: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FFFFFF"/>
                    </a:solidFill>
                  </a:tcPr>
                </a:tc>
                <a:tc>
                  <a:txBody>
                    <a:bodyPr/>
                    <a:lstStyle/>
                    <a:p>
                      <a:r>
                        <a:rPr lang="fr-FR" dirty="0"/>
                        <a:t>un</a:t>
                      </a:r>
                      <a:r>
                        <a:rPr lang="fr-FR" baseline="0" dirty="0"/>
                        <a:t> t</a:t>
                      </a:r>
                      <a:r>
                        <a:rPr lang="fr-FR" dirty="0"/>
                        <a:t>emps </a:t>
                      </a:r>
                      <a:r>
                        <a:rPr lang="fr-FR" dirty="0">
                          <a:solidFill>
                            <a:srgbClr val="FF0000"/>
                          </a:solidFill>
                        </a:rPr>
                        <a:t>sans</a:t>
                      </a:r>
                      <a:r>
                        <a:rPr lang="fr-FR" baseline="0" dirty="0">
                          <a:solidFill>
                            <a:srgbClr val="FF0000"/>
                          </a:solidFill>
                        </a:rPr>
                        <a:t> pluie</a:t>
                      </a:r>
                      <a:endParaRPr lang="fr-FR" dirty="0">
                        <a:solidFill>
                          <a:srgbClr val="FF0000"/>
                        </a:solidFill>
                      </a:endParaRP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FFFFFF"/>
                    </a:solidFill>
                  </a:tcPr>
                </a:tc>
                <a:extLst>
                  <a:ext uri="{0D108BD9-81ED-4DB2-BD59-A6C34878D82A}">
                    <a16:rowId xmlns:a16="http://schemas.microsoft.com/office/drawing/2014/main" val="10008"/>
                  </a:ext>
                </a:extLst>
              </a:tr>
              <a:tr h="458319">
                <a:tc>
                  <a:txBody>
                    <a:bodyPr/>
                    <a:lstStyle/>
                    <a:p>
                      <a:r>
                        <a:rPr lang="fr-FR" dirty="0"/>
                        <a:t>un temps</a:t>
                      </a:r>
                      <a:r>
                        <a:rPr lang="fr-FR" baseline="0" dirty="0"/>
                        <a:t> </a:t>
                      </a:r>
                      <a:r>
                        <a:rPr lang="fr-FR" u="sng" baseline="0" dirty="0"/>
                        <a:t>médiocre</a:t>
                      </a:r>
                      <a:endParaRPr lang="fr-FR" u="sng"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FFFFFF"/>
                    </a:solidFill>
                  </a:tcPr>
                </a:tc>
                <a:tc>
                  <a:txBody>
                    <a:bodyPr/>
                    <a:lstStyle/>
                    <a:p>
                      <a:r>
                        <a:rPr lang="fr-FR" dirty="0"/>
                        <a:t>un </a:t>
                      </a:r>
                      <a:r>
                        <a:rPr lang="fr-FR" dirty="0">
                          <a:solidFill>
                            <a:srgbClr val="FF0000"/>
                          </a:solidFill>
                        </a:rPr>
                        <a:t>mauvais</a:t>
                      </a:r>
                      <a:r>
                        <a:rPr lang="fr-FR" dirty="0"/>
                        <a:t> temps</a:t>
                      </a: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FFFFFF"/>
                    </a:solidFill>
                  </a:tcPr>
                </a:tc>
                <a:extLst>
                  <a:ext uri="{0D108BD9-81ED-4DB2-BD59-A6C34878D82A}">
                    <a16:rowId xmlns:a16="http://schemas.microsoft.com/office/drawing/2014/main" val="10009"/>
                  </a:ext>
                </a:extLst>
              </a:tr>
              <a:tr h="458319">
                <a:tc>
                  <a:txBody>
                    <a:bodyPr/>
                    <a:lstStyle/>
                    <a:p>
                      <a:r>
                        <a:rPr lang="fr-FR" u="sng" dirty="0"/>
                        <a:t>une</a:t>
                      </a:r>
                      <a:r>
                        <a:rPr lang="fr-FR" u="sng" baseline="0" dirty="0"/>
                        <a:t> </a:t>
                      </a:r>
                      <a:r>
                        <a:rPr lang="fr-FR" u="sng" dirty="0"/>
                        <a:t>situation</a:t>
                      </a:r>
                      <a:r>
                        <a:rPr lang="fr-FR" u="sng" baseline="0" dirty="0"/>
                        <a:t> perturbée et chaotique</a:t>
                      </a:r>
                      <a:endParaRPr lang="fr-FR" u="sng"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FFFFFF"/>
                    </a:solidFill>
                  </a:tcPr>
                </a:tc>
                <a:tc>
                  <a:txBody>
                    <a:bodyPr/>
                    <a:lstStyle/>
                    <a:p>
                      <a:r>
                        <a:rPr lang="fr-FR" sz="1800" dirty="0"/>
                        <a:t>une situation </a:t>
                      </a:r>
                      <a:r>
                        <a:rPr lang="fr-FR" sz="1600" dirty="0">
                          <a:solidFill>
                            <a:srgbClr val="FF0000"/>
                          </a:solidFill>
                        </a:rPr>
                        <a:t>bouleversée et tourmentée</a:t>
                      </a: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FFFFFF"/>
                    </a:solidFill>
                  </a:tcPr>
                </a:tc>
                <a:extLst>
                  <a:ext uri="{0D108BD9-81ED-4DB2-BD59-A6C34878D82A}">
                    <a16:rowId xmlns:a16="http://schemas.microsoft.com/office/drawing/2014/main" val="10010"/>
                  </a:ext>
                </a:extLst>
              </a:tr>
            </a:tbl>
          </a:graphicData>
        </a:graphic>
      </p:graphicFrame>
      <p:sp>
        <p:nvSpPr>
          <p:cNvPr id="3" name="Titre 1"/>
          <p:cNvSpPr txBox="1">
            <a:spLocks/>
          </p:cNvSpPr>
          <p:nvPr/>
        </p:nvSpPr>
        <p:spPr>
          <a:xfrm>
            <a:off x="266700" y="114301"/>
            <a:ext cx="8671315" cy="876299"/>
          </a:xfrm>
          <a:prstGeom prst="rect">
            <a:avLst/>
          </a:prstGeom>
        </p:spPr>
        <p:style>
          <a:lnRef idx="2">
            <a:schemeClr val="dk1"/>
          </a:lnRef>
          <a:fillRef idx="1">
            <a:schemeClr val="lt1"/>
          </a:fillRef>
          <a:effectRef idx="0">
            <a:schemeClr val="dk1"/>
          </a:effectRef>
          <a:fontRef idx="minor">
            <a:schemeClr val="dk1"/>
          </a:fontRef>
        </p:style>
        <p:txBody>
          <a:bodyPr vert="horz" lIns="91440" tIns="45720" rIns="91440" bIns="45720" rtlCol="0" anchor="ctr">
            <a:normAutofit/>
          </a:bodyPr>
          <a:lstStyle>
            <a:lvl1pPr algn="ctr" defTabSz="457200" rtl="0" eaLnBrk="1" latinLnBrk="0" hangingPunct="1">
              <a:spcBef>
                <a:spcPct val="0"/>
              </a:spcBef>
              <a:buNone/>
              <a:defRPr sz="4400" kern="1200">
                <a:solidFill>
                  <a:schemeClr val="dk1"/>
                </a:solidFill>
                <a:latin typeface="+mn-lt"/>
                <a:ea typeface="+mn-ea"/>
                <a:cs typeface="+mn-cs"/>
              </a:defRPr>
            </a:lvl1pPr>
            <a:lvl2pPr>
              <a:defRPr>
                <a:solidFill>
                  <a:schemeClr val="dk1"/>
                </a:solidFill>
                <a:latin typeface="+mn-lt"/>
                <a:ea typeface="+mn-ea"/>
                <a:cs typeface="+mn-cs"/>
              </a:defRPr>
            </a:lvl2pPr>
            <a:lvl3pPr>
              <a:defRPr>
                <a:solidFill>
                  <a:schemeClr val="dk1"/>
                </a:solidFill>
                <a:latin typeface="+mn-lt"/>
                <a:ea typeface="+mn-ea"/>
                <a:cs typeface="+mn-cs"/>
              </a:defRPr>
            </a:lvl3pPr>
            <a:lvl4pPr>
              <a:defRPr>
                <a:solidFill>
                  <a:schemeClr val="dk1"/>
                </a:solidFill>
                <a:latin typeface="+mn-lt"/>
                <a:ea typeface="+mn-ea"/>
                <a:cs typeface="+mn-cs"/>
              </a:defRPr>
            </a:lvl4pPr>
            <a:lvl5pPr>
              <a:defRPr>
                <a:solidFill>
                  <a:schemeClr val="dk1"/>
                </a:solidFill>
                <a:latin typeface="+mn-lt"/>
                <a:ea typeface="+mn-ea"/>
                <a:cs typeface="+mn-cs"/>
              </a:defRPr>
            </a:lvl5pPr>
            <a:lvl6pPr>
              <a:defRPr>
                <a:solidFill>
                  <a:schemeClr val="dk1"/>
                </a:solidFill>
                <a:latin typeface="+mn-lt"/>
                <a:ea typeface="+mn-ea"/>
                <a:cs typeface="+mn-cs"/>
              </a:defRPr>
            </a:lvl6pPr>
            <a:lvl7pPr>
              <a:defRPr>
                <a:solidFill>
                  <a:schemeClr val="dk1"/>
                </a:solidFill>
                <a:latin typeface="+mn-lt"/>
                <a:ea typeface="+mn-ea"/>
                <a:cs typeface="+mn-cs"/>
              </a:defRPr>
            </a:lvl7pPr>
            <a:lvl8pPr>
              <a:defRPr>
                <a:solidFill>
                  <a:schemeClr val="dk1"/>
                </a:solidFill>
                <a:latin typeface="+mn-lt"/>
                <a:ea typeface="+mn-ea"/>
                <a:cs typeface="+mn-cs"/>
              </a:defRPr>
            </a:lvl8pPr>
            <a:lvl9pPr>
              <a:defRPr>
                <a:solidFill>
                  <a:schemeClr val="dk1"/>
                </a:solidFill>
                <a:latin typeface="+mn-lt"/>
                <a:ea typeface="+mn-ea"/>
                <a:cs typeface="+mn-cs"/>
              </a:defRPr>
            </a:lvl9pPr>
          </a:lstStyle>
          <a:p>
            <a:pPr algn="l"/>
            <a:r>
              <a:rPr lang="fr-FR" sz="1400" dirty="0">
                <a:solidFill>
                  <a:srgbClr val="FF0000"/>
                </a:solidFill>
              </a:rPr>
              <a:t>CORRIGE FICHE VOC DIAPO 7</a:t>
            </a:r>
          </a:p>
          <a:p>
            <a:pPr algn="l"/>
            <a:r>
              <a:rPr lang="fr-FR" sz="1400" b="1" u="sng" dirty="0"/>
              <a:t>Exercice 2</a:t>
            </a:r>
            <a:r>
              <a:rPr lang="fr-FR" sz="1400" b="1" dirty="0"/>
              <a:t>: Trouve des synonymes ou des groupes de mots de sens proche pour les adjectifs soulignés</a:t>
            </a:r>
          </a:p>
          <a:p>
            <a:pPr algn="l"/>
            <a:endParaRPr lang="fr-FR" sz="1400" b="1" i="1" u="sng" dirty="0"/>
          </a:p>
        </p:txBody>
      </p:sp>
      <p:sp>
        <p:nvSpPr>
          <p:cNvPr id="5" name="Rectangle à coins arrondis 4"/>
          <p:cNvSpPr/>
          <p:nvPr/>
        </p:nvSpPr>
        <p:spPr>
          <a:xfrm>
            <a:off x="7200900" y="6249278"/>
            <a:ext cx="1570375" cy="282555"/>
          </a:xfrm>
          <a:prstGeom prst="roundRect">
            <a:avLst/>
          </a:prstGeom>
          <a:gradFill flip="none" rotWithShape="1">
            <a:gsLst>
              <a:gs pos="0">
                <a:schemeClr val="tx2">
                  <a:lumMod val="60000"/>
                  <a:lumOff val="40000"/>
                </a:schemeClr>
              </a:gs>
              <a:gs pos="100000">
                <a:srgbClr val="FFFFFF"/>
              </a:gs>
            </a:gsLst>
            <a:lin ang="0" scaled="1"/>
            <a:tileRect/>
          </a:gradFill>
        </p:spPr>
        <p:style>
          <a:lnRef idx="1">
            <a:schemeClr val="accent1"/>
          </a:lnRef>
          <a:fillRef idx="3">
            <a:schemeClr val="accent1"/>
          </a:fillRef>
          <a:effectRef idx="2">
            <a:schemeClr val="accent1"/>
          </a:effectRef>
          <a:fontRef idx="minor">
            <a:schemeClr val="lt1"/>
          </a:fontRef>
        </p:style>
        <p:txBody>
          <a:bodyPr rtlCol="0" anchor="ctr"/>
          <a:lstStyle/>
          <a:p>
            <a:pPr algn="ctr"/>
            <a:r>
              <a:rPr lang="fr-FR" sz="1200" dirty="0">
                <a:solidFill>
                  <a:schemeClr val="tx1">
                    <a:lumMod val="75000"/>
                    <a:lumOff val="25000"/>
                  </a:schemeClr>
                </a:solidFill>
              </a:rPr>
              <a:t>Corrigé-D7</a:t>
            </a:r>
          </a:p>
        </p:txBody>
      </p:sp>
      <p:sp>
        <p:nvSpPr>
          <p:cNvPr id="6" name="Rectangle à coins arrondis 5"/>
          <p:cNvSpPr/>
          <p:nvPr/>
        </p:nvSpPr>
        <p:spPr>
          <a:xfrm>
            <a:off x="4708528" y="1727200"/>
            <a:ext cx="561972" cy="215900"/>
          </a:xfrm>
          <a:prstGeom prst="roundRect">
            <a:avLst/>
          </a:prstGeom>
          <a:solidFill>
            <a:schemeClr val="tx2">
              <a:lumMod val="60000"/>
              <a:lumOff val="4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7" name="Rectangle à coins arrondis 6"/>
          <p:cNvSpPr/>
          <p:nvPr/>
        </p:nvSpPr>
        <p:spPr>
          <a:xfrm>
            <a:off x="6003928" y="1752600"/>
            <a:ext cx="1108072" cy="215900"/>
          </a:xfrm>
          <a:prstGeom prst="roundRect">
            <a:avLst/>
          </a:prstGeom>
          <a:solidFill>
            <a:schemeClr val="tx2">
              <a:lumMod val="60000"/>
              <a:lumOff val="4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8" name="Rectangle à coins arrondis 7"/>
          <p:cNvSpPr/>
          <p:nvPr/>
        </p:nvSpPr>
        <p:spPr>
          <a:xfrm>
            <a:off x="6156328" y="2197100"/>
            <a:ext cx="1184272" cy="215900"/>
          </a:xfrm>
          <a:prstGeom prst="roundRect">
            <a:avLst/>
          </a:prstGeom>
          <a:solidFill>
            <a:schemeClr val="tx2">
              <a:lumMod val="60000"/>
              <a:lumOff val="4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9" name="Rectangle à coins arrondis 8"/>
          <p:cNvSpPr/>
          <p:nvPr/>
        </p:nvSpPr>
        <p:spPr>
          <a:xfrm>
            <a:off x="6156328" y="2667000"/>
            <a:ext cx="1565272" cy="215900"/>
          </a:xfrm>
          <a:prstGeom prst="roundRect">
            <a:avLst/>
          </a:prstGeom>
          <a:solidFill>
            <a:schemeClr val="tx2">
              <a:lumMod val="60000"/>
              <a:lumOff val="4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10" name="Rectangle à coins arrondis 9"/>
          <p:cNvSpPr/>
          <p:nvPr/>
        </p:nvSpPr>
        <p:spPr>
          <a:xfrm>
            <a:off x="5394328" y="3124200"/>
            <a:ext cx="762000" cy="215900"/>
          </a:xfrm>
          <a:prstGeom prst="roundRect">
            <a:avLst/>
          </a:prstGeom>
          <a:solidFill>
            <a:schemeClr val="tx2">
              <a:lumMod val="60000"/>
              <a:lumOff val="4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11" name="Rectangle à coins arrondis 10"/>
          <p:cNvSpPr/>
          <p:nvPr/>
        </p:nvSpPr>
        <p:spPr>
          <a:xfrm>
            <a:off x="5619756" y="3568700"/>
            <a:ext cx="2495544" cy="304800"/>
          </a:xfrm>
          <a:prstGeom prst="roundRect">
            <a:avLst/>
          </a:prstGeom>
          <a:solidFill>
            <a:schemeClr val="tx2">
              <a:lumMod val="60000"/>
              <a:lumOff val="4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12" name="Rectangle à coins arrondis 11"/>
          <p:cNvSpPr/>
          <p:nvPr/>
        </p:nvSpPr>
        <p:spPr>
          <a:xfrm>
            <a:off x="5427670" y="4044950"/>
            <a:ext cx="1430330" cy="215900"/>
          </a:xfrm>
          <a:prstGeom prst="roundRect">
            <a:avLst/>
          </a:prstGeom>
          <a:solidFill>
            <a:schemeClr val="tx2">
              <a:lumMod val="60000"/>
              <a:lumOff val="4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16" name="Rectangle à coins arrondis 15"/>
          <p:cNvSpPr/>
          <p:nvPr/>
        </p:nvSpPr>
        <p:spPr>
          <a:xfrm>
            <a:off x="5394328" y="4406900"/>
            <a:ext cx="1946272" cy="304800"/>
          </a:xfrm>
          <a:prstGeom prst="roundRect">
            <a:avLst/>
          </a:prstGeom>
          <a:solidFill>
            <a:schemeClr val="tx2">
              <a:lumMod val="60000"/>
              <a:lumOff val="4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17" name="Rectangle à coins arrondis 16"/>
          <p:cNvSpPr/>
          <p:nvPr/>
        </p:nvSpPr>
        <p:spPr>
          <a:xfrm>
            <a:off x="5394328" y="4826000"/>
            <a:ext cx="930272" cy="215900"/>
          </a:xfrm>
          <a:prstGeom prst="roundRect">
            <a:avLst/>
          </a:prstGeom>
          <a:solidFill>
            <a:schemeClr val="tx2">
              <a:lumMod val="60000"/>
              <a:lumOff val="4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18" name="Rectangle à coins arrondis 17"/>
          <p:cNvSpPr/>
          <p:nvPr/>
        </p:nvSpPr>
        <p:spPr>
          <a:xfrm>
            <a:off x="4708528" y="5168900"/>
            <a:ext cx="815972" cy="215900"/>
          </a:xfrm>
          <a:prstGeom prst="roundRect">
            <a:avLst/>
          </a:prstGeom>
          <a:solidFill>
            <a:schemeClr val="tx2">
              <a:lumMod val="60000"/>
              <a:lumOff val="4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19" name="Rectangle à coins arrondis 18"/>
          <p:cNvSpPr/>
          <p:nvPr/>
        </p:nvSpPr>
        <p:spPr>
          <a:xfrm>
            <a:off x="5715000" y="5613400"/>
            <a:ext cx="2400300" cy="304800"/>
          </a:xfrm>
          <a:prstGeom prst="roundRect">
            <a:avLst/>
          </a:prstGeom>
          <a:solidFill>
            <a:schemeClr val="tx2">
              <a:lumMod val="60000"/>
              <a:lumOff val="4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5232177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hidden"/>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1" presetClass="exit" presetSubtype="0" fill="hold" grpId="0" nodeType="clickEffect">
                                  <p:stCondLst>
                                    <p:cond delay="0"/>
                                  </p:stCondLst>
                                  <p:childTnLst>
                                    <p:set>
                                      <p:cBhvr>
                                        <p:cTn id="14" dur="1" fill="hold">
                                          <p:stCondLst>
                                            <p:cond delay="0"/>
                                          </p:stCondLst>
                                        </p:cTn>
                                        <p:tgtEl>
                                          <p:spTgt spid="8"/>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1" presetClass="exit" presetSubtype="0" fill="hold" grpId="0" nodeType="clickEffect">
                                  <p:stCondLst>
                                    <p:cond delay="0"/>
                                  </p:stCondLst>
                                  <p:childTnLst>
                                    <p:set>
                                      <p:cBhvr>
                                        <p:cTn id="18" dur="1" fill="hold">
                                          <p:stCondLst>
                                            <p:cond delay="0"/>
                                          </p:stCondLst>
                                        </p:cTn>
                                        <p:tgtEl>
                                          <p:spTgt spid="9"/>
                                        </p:tgtEl>
                                        <p:attrNameLst>
                                          <p:attrName>style.visibility</p:attrName>
                                        </p:attrNameLst>
                                      </p:cBhvr>
                                      <p:to>
                                        <p:strVal val="hidden"/>
                                      </p:to>
                                    </p:set>
                                  </p:childTnLst>
                                </p:cTn>
                              </p:par>
                            </p:childTnLst>
                          </p:cTn>
                        </p:par>
                      </p:childTnLst>
                    </p:cTn>
                  </p:par>
                  <p:par>
                    <p:cTn id="19" fill="hold">
                      <p:stCondLst>
                        <p:cond delay="indefinite"/>
                      </p:stCondLst>
                      <p:childTnLst>
                        <p:par>
                          <p:cTn id="20" fill="hold">
                            <p:stCondLst>
                              <p:cond delay="0"/>
                            </p:stCondLst>
                            <p:childTnLst>
                              <p:par>
                                <p:cTn id="21" presetID="1" presetClass="exit" presetSubtype="0" fill="hold" grpId="0" nodeType="clickEffect">
                                  <p:stCondLst>
                                    <p:cond delay="0"/>
                                  </p:stCondLst>
                                  <p:childTnLst>
                                    <p:set>
                                      <p:cBhvr>
                                        <p:cTn id="22" dur="1" fill="hold">
                                          <p:stCondLst>
                                            <p:cond delay="0"/>
                                          </p:stCondLst>
                                        </p:cTn>
                                        <p:tgtEl>
                                          <p:spTgt spid="10"/>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1" presetClass="exit" presetSubtype="0" fill="hold" grpId="0" nodeType="clickEffect">
                                  <p:stCondLst>
                                    <p:cond delay="0"/>
                                  </p:stCondLst>
                                  <p:childTnLst>
                                    <p:set>
                                      <p:cBhvr>
                                        <p:cTn id="26" dur="1" fill="hold">
                                          <p:stCondLst>
                                            <p:cond delay="0"/>
                                          </p:stCondLst>
                                        </p:cTn>
                                        <p:tgtEl>
                                          <p:spTgt spid="11"/>
                                        </p:tgtEl>
                                        <p:attrNameLst>
                                          <p:attrName>style.visibility</p:attrName>
                                        </p:attrNameLst>
                                      </p:cBhvr>
                                      <p:to>
                                        <p:strVal val="hidden"/>
                                      </p:to>
                                    </p:set>
                                  </p:childTnLst>
                                </p:cTn>
                              </p:par>
                            </p:childTnLst>
                          </p:cTn>
                        </p:par>
                      </p:childTnLst>
                    </p:cTn>
                  </p:par>
                  <p:par>
                    <p:cTn id="27" fill="hold">
                      <p:stCondLst>
                        <p:cond delay="indefinite"/>
                      </p:stCondLst>
                      <p:childTnLst>
                        <p:par>
                          <p:cTn id="28" fill="hold">
                            <p:stCondLst>
                              <p:cond delay="0"/>
                            </p:stCondLst>
                            <p:childTnLst>
                              <p:par>
                                <p:cTn id="29" presetID="1" presetClass="exit" presetSubtype="0" fill="hold" grpId="0" nodeType="clickEffect">
                                  <p:stCondLst>
                                    <p:cond delay="0"/>
                                  </p:stCondLst>
                                  <p:childTnLst>
                                    <p:set>
                                      <p:cBhvr>
                                        <p:cTn id="30" dur="1" fill="hold">
                                          <p:stCondLst>
                                            <p:cond delay="0"/>
                                          </p:stCondLst>
                                        </p:cTn>
                                        <p:tgtEl>
                                          <p:spTgt spid="12"/>
                                        </p:tgtEl>
                                        <p:attrNameLst>
                                          <p:attrName>style.visibility</p:attrName>
                                        </p:attrNameLst>
                                      </p:cBhvr>
                                      <p:to>
                                        <p:strVal val="hidden"/>
                                      </p:to>
                                    </p:set>
                                  </p:childTnLst>
                                </p:cTn>
                              </p:par>
                            </p:childTnLst>
                          </p:cTn>
                        </p:par>
                      </p:childTnLst>
                    </p:cTn>
                  </p:par>
                  <p:par>
                    <p:cTn id="31" fill="hold">
                      <p:stCondLst>
                        <p:cond delay="indefinite"/>
                      </p:stCondLst>
                      <p:childTnLst>
                        <p:par>
                          <p:cTn id="32" fill="hold">
                            <p:stCondLst>
                              <p:cond delay="0"/>
                            </p:stCondLst>
                            <p:childTnLst>
                              <p:par>
                                <p:cTn id="33" presetID="1" presetClass="exit" presetSubtype="0" fill="hold" grpId="0" nodeType="clickEffect">
                                  <p:stCondLst>
                                    <p:cond delay="0"/>
                                  </p:stCondLst>
                                  <p:childTnLst>
                                    <p:set>
                                      <p:cBhvr>
                                        <p:cTn id="34" dur="1" fill="hold">
                                          <p:stCondLst>
                                            <p:cond delay="0"/>
                                          </p:stCondLst>
                                        </p:cTn>
                                        <p:tgtEl>
                                          <p:spTgt spid="16"/>
                                        </p:tgtEl>
                                        <p:attrNameLst>
                                          <p:attrName>style.visibility</p:attrName>
                                        </p:attrNameLst>
                                      </p:cBhvr>
                                      <p:to>
                                        <p:strVal val="hidden"/>
                                      </p:to>
                                    </p:set>
                                  </p:childTnLst>
                                </p:cTn>
                              </p:par>
                            </p:childTnLst>
                          </p:cTn>
                        </p:par>
                      </p:childTnLst>
                    </p:cTn>
                  </p:par>
                  <p:par>
                    <p:cTn id="35" fill="hold">
                      <p:stCondLst>
                        <p:cond delay="indefinite"/>
                      </p:stCondLst>
                      <p:childTnLst>
                        <p:par>
                          <p:cTn id="36" fill="hold">
                            <p:stCondLst>
                              <p:cond delay="0"/>
                            </p:stCondLst>
                            <p:childTnLst>
                              <p:par>
                                <p:cTn id="37" presetID="1" presetClass="exit" presetSubtype="0" fill="hold" grpId="0" nodeType="clickEffect">
                                  <p:stCondLst>
                                    <p:cond delay="0"/>
                                  </p:stCondLst>
                                  <p:childTnLst>
                                    <p:set>
                                      <p:cBhvr>
                                        <p:cTn id="38" dur="1" fill="hold">
                                          <p:stCondLst>
                                            <p:cond delay="0"/>
                                          </p:stCondLst>
                                        </p:cTn>
                                        <p:tgtEl>
                                          <p:spTgt spid="17"/>
                                        </p:tgtEl>
                                        <p:attrNameLst>
                                          <p:attrName>style.visibility</p:attrName>
                                        </p:attrNameLst>
                                      </p:cBhvr>
                                      <p:to>
                                        <p:strVal val="hidden"/>
                                      </p:to>
                                    </p:set>
                                  </p:childTnLst>
                                </p:cTn>
                              </p:par>
                            </p:childTnLst>
                          </p:cTn>
                        </p:par>
                      </p:childTnLst>
                    </p:cTn>
                  </p:par>
                  <p:par>
                    <p:cTn id="39" fill="hold">
                      <p:stCondLst>
                        <p:cond delay="indefinite"/>
                      </p:stCondLst>
                      <p:childTnLst>
                        <p:par>
                          <p:cTn id="40" fill="hold">
                            <p:stCondLst>
                              <p:cond delay="0"/>
                            </p:stCondLst>
                            <p:childTnLst>
                              <p:par>
                                <p:cTn id="41" presetID="1" presetClass="exit" presetSubtype="0" fill="hold" grpId="0" nodeType="clickEffect">
                                  <p:stCondLst>
                                    <p:cond delay="0"/>
                                  </p:stCondLst>
                                  <p:childTnLst>
                                    <p:set>
                                      <p:cBhvr>
                                        <p:cTn id="42" dur="1" fill="hold">
                                          <p:stCondLst>
                                            <p:cond delay="0"/>
                                          </p:stCondLst>
                                        </p:cTn>
                                        <p:tgtEl>
                                          <p:spTgt spid="18"/>
                                        </p:tgtEl>
                                        <p:attrNameLst>
                                          <p:attrName>style.visibility</p:attrName>
                                        </p:attrNameLst>
                                      </p:cBhvr>
                                      <p:to>
                                        <p:strVal val="hidden"/>
                                      </p:to>
                                    </p:set>
                                  </p:childTnLst>
                                </p:cTn>
                              </p:par>
                            </p:childTnLst>
                          </p:cTn>
                        </p:par>
                      </p:childTnLst>
                    </p:cTn>
                  </p:par>
                  <p:par>
                    <p:cTn id="43" fill="hold">
                      <p:stCondLst>
                        <p:cond delay="indefinite"/>
                      </p:stCondLst>
                      <p:childTnLst>
                        <p:par>
                          <p:cTn id="44" fill="hold">
                            <p:stCondLst>
                              <p:cond delay="0"/>
                            </p:stCondLst>
                            <p:childTnLst>
                              <p:par>
                                <p:cTn id="45" presetID="1" presetClass="exit" presetSubtype="0" fill="hold" grpId="0" nodeType="clickEffect">
                                  <p:stCondLst>
                                    <p:cond delay="0"/>
                                  </p:stCondLst>
                                  <p:childTnLst>
                                    <p:set>
                                      <p:cBhvr>
                                        <p:cTn id="46" dur="1" fill="hold">
                                          <p:stCondLst>
                                            <p:cond delay="0"/>
                                          </p:stCondLst>
                                        </p:cTn>
                                        <p:tgtEl>
                                          <p:spTgt spid="19"/>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8" grpId="0" animBg="1"/>
      <p:bldP spid="9" grpId="0" animBg="1"/>
      <p:bldP spid="10" grpId="0" animBg="1"/>
      <p:bldP spid="11" grpId="0" animBg="1"/>
      <p:bldP spid="12" grpId="0" animBg="1"/>
      <p:bldP spid="16" grpId="0" animBg="1"/>
      <p:bldP spid="17" grpId="0" animBg="1"/>
      <p:bldP spid="18" grpId="0" animBg="1"/>
      <p:bldP spid="19"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age 5" descr="Capture d’écran 2014-02-19 à 16.26.53.png"/>
          <p:cNvPicPr>
            <a:picLocks noChangeAspect="1"/>
          </p:cNvPicPr>
          <p:nvPr/>
        </p:nvPicPr>
        <p:blipFill rotWithShape="1">
          <a:blip r:embed="rId2">
            <a:extLst>
              <a:ext uri="{28A0092B-C50C-407E-A947-70E740481C1C}">
                <a14:useLocalDpi xmlns:a14="http://schemas.microsoft.com/office/drawing/2010/main" val="0"/>
              </a:ext>
            </a:extLst>
          </a:blip>
          <a:srcRect l="16805" t="65555" r="56111" b="11111"/>
          <a:stretch/>
        </p:blipFill>
        <p:spPr>
          <a:xfrm>
            <a:off x="266700" y="4210050"/>
            <a:ext cx="3170767" cy="155575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3" name="Image 2" descr="Capture d’écran 2014-02-19 à 16.22.54.png"/>
          <p:cNvPicPr>
            <a:picLocks noChangeAspect="1"/>
          </p:cNvPicPr>
          <p:nvPr/>
        </p:nvPicPr>
        <p:blipFill rotWithShape="1">
          <a:blip r:embed="rId3">
            <a:extLst>
              <a:ext uri="{28A0092B-C50C-407E-A947-70E740481C1C}">
                <a14:useLocalDpi xmlns:a14="http://schemas.microsoft.com/office/drawing/2010/main" val="0"/>
              </a:ext>
            </a:extLst>
          </a:blip>
          <a:srcRect l="43611" t="73556" r="46805" b="12222"/>
          <a:stretch/>
        </p:blipFill>
        <p:spPr>
          <a:xfrm>
            <a:off x="3987800" y="1828799"/>
            <a:ext cx="1651000" cy="1531362"/>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4" name="Titre 1"/>
          <p:cNvSpPr txBox="1">
            <a:spLocks/>
          </p:cNvSpPr>
          <p:nvPr/>
        </p:nvSpPr>
        <p:spPr>
          <a:xfrm>
            <a:off x="266700" y="114300"/>
            <a:ext cx="8671315" cy="1511300"/>
          </a:xfrm>
          <a:prstGeom prst="rect">
            <a:avLst/>
          </a:prstGeom>
        </p:spPr>
        <p:style>
          <a:lnRef idx="2">
            <a:schemeClr val="dk1"/>
          </a:lnRef>
          <a:fillRef idx="1">
            <a:schemeClr val="lt1"/>
          </a:fillRef>
          <a:effectRef idx="0">
            <a:schemeClr val="dk1"/>
          </a:effectRef>
          <a:fontRef idx="minor">
            <a:schemeClr val="dk1"/>
          </a:fontRef>
        </p:style>
        <p:txBody>
          <a:bodyPr vert="horz" lIns="91440" tIns="45720" rIns="91440" bIns="45720" rtlCol="0" anchor="ctr">
            <a:normAutofit fontScale="92500" lnSpcReduction="10000"/>
          </a:bodyPr>
          <a:lstStyle>
            <a:lvl1pPr algn="ctr" defTabSz="457200" rtl="0" eaLnBrk="1" latinLnBrk="0" hangingPunct="1">
              <a:spcBef>
                <a:spcPct val="0"/>
              </a:spcBef>
              <a:buNone/>
              <a:defRPr sz="4400" kern="1200">
                <a:solidFill>
                  <a:schemeClr val="dk1"/>
                </a:solidFill>
                <a:latin typeface="+mn-lt"/>
                <a:ea typeface="+mn-ea"/>
                <a:cs typeface="+mn-cs"/>
              </a:defRPr>
            </a:lvl1pPr>
            <a:lvl2pPr>
              <a:defRPr>
                <a:solidFill>
                  <a:schemeClr val="dk1"/>
                </a:solidFill>
                <a:latin typeface="+mn-lt"/>
                <a:ea typeface="+mn-ea"/>
                <a:cs typeface="+mn-cs"/>
              </a:defRPr>
            </a:lvl2pPr>
            <a:lvl3pPr>
              <a:defRPr>
                <a:solidFill>
                  <a:schemeClr val="dk1"/>
                </a:solidFill>
                <a:latin typeface="+mn-lt"/>
                <a:ea typeface="+mn-ea"/>
                <a:cs typeface="+mn-cs"/>
              </a:defRPr>
            </a:lvl3pPr>
            <a:lvl4pPr>
              <a:defRPr>
                <a:solidFill>
                  <a:schemeClr val="dk1"/>
                </a:solidFill>
                <a:latin typeface="+mn-lt"/>
                <a:ea typeface="+mn-ea"/>
                <a:cs typeface="+mn-cs"/>
              </a:defRPr>
            </a:lvl4pPr>
            <a:lvl5pPr>
              <a:defRPr>
                <a:solidFill>
                  <a:schemeClr val="dk1"/>
                </a:solidFill>
                <a:latin typeface="+mn-lt"/>
                <a:ea typeface="+mn-ea"/>
                <a:cs typeface="+mn-cs"/>
              </a:defRPr>
            </a:lvl5pPr>
            <a:lvl6pPr>
              <a:defRPr>
                <a:solidFill>
                  <a:schemeClr val="dk1"/>
                </a:solidFill>
                <a:latin typeface="+mn-lt"/>
                <a:ea typeface="+mn-ea"/>
                <a:cs typeface="+mn-cs"/>
              </a:defRPr>
            </a:lvl6pPr>
            <a:lvl7pPr>
              <a:defRPr>
                <a:solidFill>
                  <a:schemeClr val="dk1"/>
                </a:solidFill>
                <a:latin typeface="+mn-lt"/>
                <a:ea typeface="+mn-ea"/>
                <a:cs typeface="+mn-cs"/>
              </a:defRPr>
            </a:lvl7pPr>
            <a:lvl8pPr>
              <a:defRPr>
                <a:solidFill>
                  <a:schemeClr val="dk1"/>
                </a:solidFill>
                <a:latin typeface="+mn-lt"/>
                <a:ea typeface="+mn-ea"/>
                <a:cs typeface="+mn-cs"/>
              </a:defRPr>
            </a:lvl8pPr>
            <a:lvl9pPr>
              <a:defRPr>
                <a:solidFill>
                  <a:schemeClr val="dk1"/>
                </a:solidFill>
                <a:latin typeface="+mn-lt"/>
                <a:ea typeface="+mn-ea"/>
                <a:cs typeface="+mn-cs"/>
              </a:defRPr>
            </a:lvl9pPr>
          </a:lstStyle>
          <a:p>
            <a:r>
              <a:rPr lang="fr-FR" sz="1400" dirty="0">
                <a:solidFill>
                  <a:schemeClr val="tx1"/>
                </a:solidFill>
              </a:rPr>
              <a:t>Prénom:________________________________</a:t>
            </a:r>
            <a:r>
              <a:rPr lang="fr-FR" sz="1400" dirty="0"/>
              <a:t>						Séquence orale «  </a:t>
            </a:r>
            <a:r>
              <a:rPr lang="fr-FR" sz="1400" b="1" i="1" dirty="0"/>
              <a:t>La météo »</a:t>
            </a:r>
            <a:br>
              <a:rPr lang="fr-FR" sz="1400" b="1" i="1" dirty="0"/>
            </a:br>
            <a:br>
              <a:rPr lang="fr-FR" sz="1400" b="1" i="1" dirty="0"/>
            </a:br>
            <a:r>
              <a:rPr lang="fr-FR" sz="1400" b="1" i="1" u="sng" dirty="0"/>
              <a:t>Je comprends les signes météorologiques</a:t>
            </a:r>
          </a:p>
          <a:p>
            <a:endParaRPr lang="fr-FR" sz="1400" b="1" i="1" u="sng" dirty="0"/>
          </a:p>
          <a:p>
            <a:pPr algn="l"/>
            <a:r>
              <a:rPr lang="fr-FR" sz="1400" b="1" u="sng" dirty="0"/>
              <a:t>Exercice 3</a:t>
            </a:r>
            <a:r>
              <a:rPr lang="fr-FR" sz="1400" b="1" dirty="0"/>
              <a:t>: Associe les signes météorologiques aux mots proposés ci-dessous:</a:t>
            </a:r>
            <a:endParaRPr lang="fr-FR" sz="1400" b="1" i="1" u="sng" dirty="0"/>
          </a:p>
          <a:p>
            <a:endParaRPr lang="fr-FR" sz="1600" b="1" dirty="0"/>
          </a:p>
          <a:p>
            <a:r>
              <a:rPr lang="fr-FR" sz="1600" b="1" dirty="0"/>
              <a:t>front chaud - front froid - dépression – éphéméride – éclaircie – vents du sud-ouest - précipitations</a:t>
            </a:r>
          </a:p>
        </p:txBody>
      </p:sp>
      <p:pic>
        <p:nvPicPr>
          <p:cNvPr id="9" name="Image 8"/>
          <p:cNvPicPr>
            <a:picLocks noChangeAspect="1"/>
          </p:cNvPicPr>
          <p:nvPr/>
        </p:nvPicPr>
        <p:blipFill>
          <a:blip r:embed="rId4"/>
          <a:stretch>
            <a:fillRect/>
          </a:stretch>
        </p:blipFill>
        <p:spPr>
          <a:xfrm>
            <a:off x="6347880" y="3021013"/>
            <a:ext cx="2487087" cy="339148"/>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10" name="Image 9"/>
          <p:cNvPicPr>
            <a:picLocks noChangeAspect="1"/>
          </p:cNvPicPr>
          <p:nvPr/>
        </p:nvPicPr>
        <p:blipFill>
          <a:blip r:embed="rId5"/>
          <a:stretch>
            <a:fillRect/>
          </a:stretch>
        </p:blipFill>
        <p:spPr>
          <a:xfrm>
            <a:off x="6434667" y="1804410"/>
            <a:ext cx="2298700" cy="313459"/>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11" name="Image 10" descr="Capture d’écran 2014-02-19 à 16.31.22.png"/>
          <p:cNvPicPr>
            <a:picLocks noChangeAspect="1"/>
          </p:cNvPicPr>
          <p:nvPr/>
        </p:nvPicPr>
        <p:blipFill rotWithShape="1">
          <a:blip r:embed="rId6">
            <a:extLst>
              <a:ext uri="{28A0092B-C50C-407E-A947-70E740481C1C}">
                <a14:useLocalDpi xmlns:a14="http://schemas.microsoft.com/office/drawing/2010/main" val="0"/>
              </a:ext>
            </a:extLst>
          </a:blip>
          <a:srcRect l="47482" t="40760" r="36872" b="32851"/>
          <a:stretch/>
        </p:blipFill>
        <p:spPr>
          <a:xfrm>
            <a:off x="4330700" y="4260850"/>
            <a:ext cx="1460500" cy="1508125"/>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12" name="Image 11" descr="Capture d’écran 2014-02-19 à 16.34.04.png"/>
          <p:cNvPicPr>
            <a:picLocks noChangeAspect="1"/>
          </p:cNvPicPr>
          <p:nvPr/>
        </p:nvPicPr>
        <p:blipFill rotWithShape="1">
          <a:blip r:embed="rId7">
            <a:extLst>
              <a:ext uri="{28A0092B-C50C-407E-A947-70E740481C1C}">
                <a14:useLocalDpi xmlns:a14="http://schemas.microsoft.com/office/drawing/2010/main" val="0"/>
              </a:ext>
            </a:extLst>
          </a:blip>
          <a:srcRect l="46528" t="54889" r="46250" b="32500"/>
          <a:stretch/>
        </p:blipFill>
        <p:spPr>
          <a:xfrm>
            <a:off x="7200900" y="4298950"/>
            <a:ext cx="1282700" cy="139987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13" name="Image 12"/>
          <p:cNvPicPr>
            <a:picLocks noChangeAspect="1"/>
          </p:cNvPicPr>
          <p:nvPr/>
        </p:nvPicPr>
        <p:blipFill rotWithShape="1">
          <a:blip r:embed="rId8"/>
          <a:srcRect l="32394" t="23368" b="24676"/>
          <a:stretch/>
        </p:blipFill>
        <p:spPr>
          <a:xfrm>
            <a:off x="469900" y="1810760"/>
            <a:ext cx="2688116" cy="1549401"/>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14" name="ZoneTexte 13"/>
          <p:cNvSpPr txBox="1"/>
          <p:nvPr/>
        </p:nvSpPr>
        <p:spPr>
          <a:xfrm>
            <a:off x="406400" y="3492500"/>
            <a:ext cx="2768600" cy="461665"/>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r>
              <a:rPr lang="fr-FR" sz="2000" dirty="0"/>
              <a:t>____________________</a:t>
            </a:r>
          </a:p>
          <a:p>
            <a:endParaRPr lang="fr-FR" sz="400" dirty="0"/>
          </a:p>
        </p:txBody>
      </p:sp>
      <p:sp>
        <p:nvSpPr>
          <p:cNvPr id="15" name="ZoneTexte 14"/>
          <p:cNvSpPr txBox="1"/>
          <p:nvPr/>
        </p:nvSpPr>
        <p:spPr>
          <a:xfrm>
            <a:off x="3742267" y="3492500"/>
            <a:ext cx="2201333" cy="461665"/>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r>
              <a:rPr lang="fr-FR" sz="2000" dirty="0"/>
              <a:t>_______________</a:t>
            </a:r>
          </a:p>
          <a:p>
            <a:endParaRPr lang="fr-FR" sz="400" dirty="0"/>
          </a:p>
        </p:txBody>
      </p:sp>
      <p:sp>
        <p:nvSpPr>
          <p:cNvPr id="17" name="ZoneTexte 16"/>
          <p:cNvSpPr txBox="1"/>
          <p:nvPr/>
        </p:nvSpPr>
        <p:spPr>
          <a:xfrm>
            <a:off x="457200" y="5861050"/>
            <a:ext cx="2768600" cy="461665"/>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r>
              <a:rPr lang="fr-FR" sz="2000" dirty="0"/>
              <a:t>____________________</a:t>
            </a:r>
          </a:p>
          <a:p>
            <a:endParaRPr lang="fr-FR" sz="400" dirty="0"/>
          </a:p>
        </p:txBody>
      </p:sp>
      <p:sp>
        <p:nvSpPr>
          <p:cNvPr id="18" name="ZoneTexte 17"/>
          <p:cNvSpPr txBox="1"/>
          <p:nvPr/>
        </p:nvSpPr>
        <p:spPr>
          <a:xfrm>
            <a:off x="3627967" y="5851220"/>
            <a:ext cx="2768600" cy="461665"/>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r>
              <a:rPr lang="fr-FR" sz="2000" dirty="0"/>
              <a:t>____________________</a:t>
            </a:r>
          </a:p>
          <a:p>
            <a:endParaRPr lang="fr-FR" sz="400" dirty="0"/>
          </a:p>
        </p:txBody>
      </p:sp>
      <p:sp>
        <p:nvSpPr>
          <p:cNvPr id="20" name="ZoneTexte 19"/>
          <p:cNvSpPr txBox="1"/>
          <p:nvPr/>
        </p:nvSpPr>
        <p:spPr>
          <a:xfrm>
            <a:off x="6498167" y="2273300"/>
            <a:ext cx="2201333" cy="461665"/>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r>
              <a:rPr lang="fr-FR" sz="2000" dirty="0"/>
              <a:t>_______________</a:t>
            </a:r>
          </a:p>
          <a:p>
            <a:endParaRPr lang="fr-FR" sz="400" dirty="0"/>
          </a:p>
        </p:txBody>
      </p:sp>
      <p:sp>
        <p:nvSpPr>
          <p:cNvPr id="21" name="ZoneTexte 20"/>
          <p:cNvSpPr txBox="1"/>
          <p:nvPr/>
        </p:nvSpPr>
        <p:spPr>
          <a:xfrm>
            <a:off x="6532033" y="3547765"/>
            <a:ext cx="2201333" cy="461665"/>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r>
              <a:rPr lang="fr-FR" sz="2000" dirty="0"/>
              <a:t>_______________</a:t>
            </a:r>
          </a:p>
          <a:p>
            <a:endParaRPr lang="fr-FR" sz="400" dirty="0"/>
          </a:p>
        </p:txBody>
      </p:sp>
      <p:sp>
        <p:nvSpPr>
          <p:cNvPr id="22" name="ZoneTexte 21"/>
          <p:cNvSpPr txBox="1"/>
          <p:nvPr/>
        </p:nvSpPr>
        <p:spPr>
          <a:xfrm>
            <a:off x="6749382" y="5861050"/>
            <a:ext cx="2201333" cy="461665"/>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r>
              <a:rPr lang="fr-FR" sz="2000" dirty="0"/>
              <a:t>_______________</a:t>
            </a:r>
          </a:p>
          <a:p>
            <a:endParaRPr lang="fr-FR" sz="400" dirty="0"/>
          </a:p>
        </p:txBody>
      </p:sp>
      <p:sp>
        <p:nvSpPr>
          <p:cNvPr id="19" name="Rectangle à coins arrondis 18"/>
          <p:cNvSpPr/>
          <p:nvPr/>
        </p:nvSpPr>
        <p:spPr>
          <a:xfrm>
            <a:off x="7264592" y="6434167"/>
            <a:ext cx="1570375" cy="282555"/>
          </a:xfrm>
          <a:prstGeom prst="roundRect">
            <a:avLst/>
          </a:prstGeom>
          <a:gradFill flip="none" rotWithShape="1">
            <a:gsLst>
              <a:gs pos="0">
                <a:schemeClr val="tx2">
                  <a:lumMod val="60000"/>
                  <a:lumOff val="40000"/>
                </a:schemeClr>
              </a:gs>
              <a:gs pos="100000">
                <a:srgbClr val="FFFFFF"/>
              </a:gs>
            </a:gsLst>
            <a:lin ang="0" scaled="1"/>
            <a:tileRect/>
          </a:gradFill>
        </p:spPr>
        <p:style>
          <a:lnRef idx="1">
            <a:schemeClr val="accent1"/>
          </a:lnRef>
          <a:fillRef idx="3">
            <a:schemeClr val="accent1"/>
          </a:fillRef>
          <a:effectRef idx="2">
            <a:schemeClr val="accent1"/>
          </a:effectRef>
          <a:fontRef idx="minor">
            <a:schemeClr val="lt1"/>
          </a:fontRef>
        </p:style>
        <p:txBody>
          <a:bodyPr rtlCol="0" anchor="ctr"/>
          <a:lstStyle/>
          <a:p>
            <a:pPr algn="ctr"/>
            <a:r>
              <a:rPr lang="fr-FR" sz="1200" dirty="0">
                <a:solidFill>
                  <a:schemeClr val="tx1">
                    <a:lumMod val="75000"/>
                    <a:lumOff val="25000"/>
                  </a:schemeClr>
                </a:solidFill>
              </a:rPr>
              <a:t>D9- séance B</a:t>
            </a:r>
          </a:p>
        </p:txBody>
      </p:sp>
    </p:spTree>
    <p:extLst>
      <p:ext uri="{BB962C8B-B14F-4D97-AF65-F5344CB8AC3E}">
        <p14:creationId xmlns:p14="http://schemas.microsoft.com/office/powerpoint/2010/main" val="639829784"/>
      </p:ext>
    </p:extLst>
  </p:cSld>
  <p:clrMapOvr>
    <a:masterClrMapping/>
  </p:clrMapOvr>
</p:sld>
</file>

<file path=ppt/theme/theme1.xml><?xml version="1.0" encoding="utf-8"?>
<a:theme xmlns:a="http://schemas.openxmlformats.org/drawingml/2006/main" name="Thème Office">
  <a:themeElements>
    <a:clrScheme name="Bureau">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Bureau">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Bureau">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6684</TotalTime>
  <Words>2519</Words>
  <Application>Microsoft Office PowerPoint</Application>
  <PresentationFormat>Affichage à l'écran (4:3)</PresentationFormat>
  <Paragraphs>597</Paragraphs>
  <Slides>24</Slides>
  <Notes>0</Notes>
  <HiddenSlides>0</HiddenSlides>
  <MMClips>0</MMClips>
  <ScaleCrop>false</ScaleCrop>
  <HeadingPairs>
    <vt:vector size="6" baseType="variant">
      <vt:variant>
        <vt:lpstr>Polices utilisées</vt:lpstr>
      </vt:variant>
      <vt:variant>
        <vt:i4>2</vt:i4>
      </vt:variant>
      <vt:variant>
        <vt:lpstr>Thème</vt:lpstr>
      </vt:variant>
      <vt:variant>
        <vt:i4>1</vt:i4>
      </vt:variant>
      <vt:variant>
        <vt:lpstr>Titres des diapositives</vt:lpstr>
      </vt:variant>
      <vt:variant>
        <vt:i4>24</vt:i4>
      </vt:variant>
    </vt:vector>
  </HeadingPairs>
  <TitlesOfParts>
    <vt:vector size="27" baseType="lpstr">
      <vt:lpstr>Arial</vt:lpstr>
      <vt:lpstr>Calibri</vt:lpstr>
      <vt:lpstr>Thème Office</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Prénom:_________________________                Séquence orale «  La météo »  Quel temps fera-t-il? Sélectionne parmi les informations ci-dessous celles que tu entends à la radio.</vt:lpstr>
      <vt:lpstr>CORRIGE pour l’écoute radio       Séquence orale «  La météo »  Quel temps fera-t-il?  Sélectionne parmi les informations ci-dessous celles que tu entends à la radio.</vt:lpstr>
      <vt:lpstr>Prénom:_________________________                Séquence orale «  La météo »  Quel temps fera-t-il? Sélectionne, parmi les informations ci-dessous, celles que tu entends dans le bulletin météo télévisé</vt:lpstr>
      <vt:lpstr>CORRIGE pour l’écoute vidéo      Séquence orale «  La météo »  Quel temps fera-t-il? Sélectionne parmi les informations ci-dessous celles que tu entends dans le bulletin météo télévisé</vt:lpstr>
      <vt:lpstr>Prénom:_________________________                Séquence orale «  La météo »  J’analyse la structure  et le contenu  d’un bulletin météo</vt:lpstr>
      <vt:lpstr>Présentation PowerPoint</vt:lpstr>
      <vt:lpstr>Présentation PowerPoint</vt:lpstr>
      <vt:lpstr>CORRIGE FICHE STRUCTURE DIAPO 17       Séquence orale «  La météo »  J’analyse la structure  et le contenu  d’un bulletin météo</vt:lpstr>
      <vt:lpstr>Présentation PowerPoint</vt:lpstr>
      <vt:lpstr>Présentation PowerPoint</vt:lpstr>
      <vt:lpstr>Présentation PowerPoint</vt:lpstr>
      <vt:lpstr>Présentation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Prénom:_________________________                Séquence orale «  La météo »  Quel temps fera-t-il? Comprendre, c’est centrer son attention</dc:title>
  <dc:creator>Laurence Coppex</dc:creator>
  <cp:lastModifiedBy>Jean-Claude Filliez</cp:lastModifiedBy>
  <cp:revision>143</cp:revision>
  <dcterms:created xsi:type="dcterms:W3CDTF">2014-02-16T13:21:52Z</dcterms:created>
  <dcterms:modified xsi:type="dcterms:W3CDTF">2020-12-02T10:06:49Z</dcterms:modified>
</cp:coreProperties>
</file>